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9" r:id="rId4"/>
    <p:sldId id="258" r:id="rId5"/>
    <p:sldId id="317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271" r:id="rId14"/>
    <p:sldId id="267" r:id="rId15"/>
    <p:sldId id="26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281" r:id="rId27"/>
    <p:sldId id="319" r:id="rId28"/>
    <p:sldId id="321" r:id="rId29"/>
    <p:sldId id="280" r:id="rId30"/>
    <p:sldId id="315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70" r:id="rId87"/>
    <p:sldId id="395" r:id="rId88"/>
    <p:sldId id="288" r:id="rId89"/>
    <p:sldId id="316" r:id="rId90"/>
    <p:sldId id="396" r:id="rId91"/>
    <p:sldId id="289" r:id="rId92"/>
    <p:sldId id="290" r:id="rId93"/>
    <p:sldId id="293" r:id="rId94"/>
    <p:sldId id="292" r:id="rId95"/>
    <p:sldId id="307" r:id="rId96"/>
    <p:sldId id="306" r:id="rId97"/>
    <p:sldId id="299" r:id="rId98"/>
    <p:sldId id="301" r:id="rId99"/>
    <p:sldId id="298" r:id="rId100"/>
    <p:sldId id="305" r:id="rId101"/>
    <p:sldId id="397" r:id="rId102"/>
    <p:sldId id="398" r:id="rId103"/>
    <p:sldId id="399" r:id="rId104"/>
    <p:sldId id="400" r:id="rId105"/>
    <p:sldId id="401" r:id="rId106"/>
    <p:sldId id="402" r:id="rId107"/>
    <p:sldId id="403" r:id="rId108"/>
    <p:sldId id="404" r:id="rId109"/>
    <p:sldId id="405" r:id="rId110"/>
    <p:sldId id="313" r:id="rId111"/>
    <p:sldId id="314" r:id="rId112"/>
    <p:sldId id="265" r:id="rId113"/>
    <p:sldId id="261" r:id="rId114"/>
    <p:sldId id="262" r:id="rId115"/>
    <p:sldId id="263" r:id="rId116"/>
    <p:sldId id="264" r:id="rId117"/>
    <p:sldId id="260" r:id="rId118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C7FF"/>
    <a:srgbClr val="FFE200"/>
    <a:srgbClr val="5594FE"/>
    <a:srgbClr val="016FB8"/>
    <a:srgbClr val="259095"/>
    <a:srgbClr val="1E7478"/>
    <a:srgbClr val="015791"/>
    <a:srgbClr val="0262FE"/>
    <a:srgbClr val="016DBA"/>
    <a:srgbClr val="94C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09" y="62"/>
      </p:cViewPr>
      <p:guideLst>
        <p:guide orient="horz" pos="2381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A3BEC3-D386-489F-9076-8F729476B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5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6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3DD5CD9-E18E-4579-B8B2-11C667DE4DF3}"/>
              </a:ext>
            </a:extLst>
          </p:cNvPr>
          <p:cNvGrpSpPr/>
          <p:nvPr userDrawn="1"/>
        </p:nvGrpSpPr>
        <p:grpSpPr>
          <a:xfrm>
            <a:off x="1417" y="-1"/>
            <a:ext cx="10690396" cy="7560683"/>
            <a:chOff x="1417" y="-1"/>
            <a:chExt cx="10690396" cy="75606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3BB3AA-29B7-4012-B00A-46638B57B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" y="-1"/>
              <a:ext cx="10690396" cy="756068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F60270-5E49-40E8-871A-821F8103B8D0}"/>
                </a:ext>
              </a:extLst>
            </p:cNvPr>
            <p:cNvSpPr/>
            <p:nvPr userDrawn="1"/>
          </p:nvSpPr>
          <p:spPr>
            <a:xfrm>
              <a:off x="203200" y="495300"/>
              <a:ext cx="4089400" cy="1130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3A0FE34-C7E1-4CA5-9C24-8087E05F3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719" r="62488" b="82475"/>
          <a:stretch/>
        </p:blipFill>
        <p:spPr>
          <a:xfrm>
            <a:off x="609770" y="342900"/>
            <a:ext cx="3795713" cy="8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1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3568A2-CFAB-4D73-95F2-BE4BC6EF1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-1"/>
            <a:ext cx="10690393" cy="75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E7DDF2-2710-4C38-BA55-82016D0AF855}"/>
              </a:ext>
            </a:extLst>
          </p:cNvPr>
          <p:cNvGrpSpPr/>
          <p:nvPr userDrawn="1"/>
        </p:nvGrpSpPr>
        <p:grpSpPr>
          <a:xfrm>
            <a:off x="0" y="-1002"/>
            <a:ext cx="10691813" cy="861774"/>
            <a:chOff x="0" y="-1002"/>
            <a:chExt cx="10691813" cy="8617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ED0F9A-F64D-4FDE-8700-54753904B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603"/>
            <a:stretch/>
          </p:blipFill>
          <p:spPr>
            <a:xfrm>
              <a:off x="0" y="-1002"/>
              <a:ext cx="10691813" cy="861774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3CA257F-3256-4700-B629-5F44E3BAC6A1}"/>
                </a:ext>
              </a:extLst>
            </p:cNvPr>
            <p:cNvSpPr/>
            <p:nvPr userDrawn="1"/>
          </p:nvSpPr>
          <p:spPr>
            <a:xfrm>
              <a:off x="8597841" y="544328"/>
              <a:ext cx="87759" cy="96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6755CC-EE25-45D4-AA12-EC7907354D76}"/>
                </a:ext>
              </a:extLst>
            </p:cNvPr>
            <p:cNvSpPr/>
            <p:nvPr userDrawn="1"/>
          </p:nvSpPr>
          <p:spPr>
            <a:xfrm>
              <a:off x="8830389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8DBA706-CCC4-4052-B060-F4FD57B23E82}"/>
                </a:ext>
              </a:extLst>
            </p:cNvPr>
            <p:cNvSpPr/>
            <p:nvPr userDrawn="1"/>
          </p:nvSpPr>
          <p:spPr>
            <a:xfrm>
              <a:off x="9062936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168FB0-7C48-4311-A16F-D64E45DF8A21}"/>
                </a:ext>
              </a:extLst>
            </p:cNvPr>
            <p:cNvSpPr/>
            <p:nvPr userDrawn="1"/>
          </p:nvSpPr>
          <p:spPr>
            <a:xfrm>
              <a:off x="9295484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E1F73C5-828D-492D-9216-CBDF7493985B}"/>
                </a:ext>
              </a:extLst>
            </p:cNvPr>
            <p:cNvSpPr/>
            <p:nvPr userDrawn="1"/>
          </p:nvSpPr>
          <p:spPr>
            <a:xfrm>
              <a:off x="9528031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7F6654BB-2317-41BC-BDB1-E871B4DF44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747718" y="142637"/>
              <a:ext cx="812167" cy="59627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07" y="174072"/>
            <a:ext cx="4193264" cy="576312"/>
          </a:xfrm>
          <a:noFill/>
        </p:spPr>
        <p:txBody>
          <a:bodyPr wrap="none" rtlCol="0">
            <a:spAutoFit/>
          </a:bodyPr>
          <a:lstStyle>
            <a:lvl1pPr>
              <a:defRPr lang="en-US" sz="3400" b="1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</a:defRPr>
            </a:lvl1pPr>
          </a:lstStyle>
          <a:p>
            <a:pPr marL="0" lvl="0" defTabSz="986912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12CAC5B-5DBC-4633-8E4D-559A8EE600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759" y="1210247"/>
            <a:ext cx="267295" cy="2056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A9A2D7-88BF-4F22-9BEF-69C6F05BA25A}"/>
              </a:ext>
            </a:extLst>
          </p:cNvPr>
          <p:cNvSpPr/>
          <p:nvPr userDrawn="1"/>
        </p:nvSpPr>
        <p:spPr>
          <a:xfrm>
            <a:off x="0" y="1"/>
            <a:ext cx="127000" cy="860772"/>
          </a:xfrm>
          <a:prstGeom prst="rect">
            <a:avLst/>
          </a:prstGeom>
          <a:solidFill>
            <a:srgbClr val="01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2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0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7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5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0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CC21DE98-1DD0-4E77-B982-ACFBC6F22FCD}" type="datetimeFigureOut">
              <a:rPr lang="ko-KR" altLang="en-US" smtClean="0"/>
              <a:pPr/>
              <a:t>2020-02-20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7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2" r:id="rId2"/>
    <p:sldLayoutId id="2147483733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0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149401-E30D-49A6-B4EC-3F1256DE90CB}"/>
              </a:ext>
            </a:extLst>
          </p:cNvPr>
          <p:cNvSpPr txBox="1"/>
          <p:nvPr/>
        </p:nvSpPr>
        <p:spPr>
          <a:xfrm>
            <a:off x="507028" y="2246149"/>
            <a:ext cx="3846822" cy="25839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endParaRPr lang="en-US" altLang="ko-KR" sz="5397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986912" latinLnBrk="1"/>
            <a:r>
              <a:rPr lang="ko-KR" altLang="en-US" sz="5397" b="1" spc="-324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라인일러스트</a:t>
            </a:r>
            <a:endParaRPr lang="en-US" altLang="ko-KR" sz="5397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986912" latinLnBrk="1"/>
            <a:r>
              <a:rPr lang="ko-KR" altLang="en-US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디자인</a:t>
            </a:r>
            <a:endParaRPr lang="en-US" altLang="ko-KR" sz="5397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4757D-9493-4349-AF3A-331C102D2517}"/>
              </a:ext>
            </a:extLst>
          </p:cNvPr>
          <p:cNvSpPr txBox="1"/>
          <p:nvPr/>
        </p:nvSpPr>
        <p:spPr>
          <a:xfrm>
            <a:off x="1462160" y="1668421"/>
            <a:ext cx="2409634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소제목을 입력하세요</a:t>
            </a:r>
            <a:endParaRPr lang="en-US" altLang="ko-KR" sz="2159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5A06B617-2954-49EC-9C91-B3289B37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 r="18757"/>
          <a:stretch/>
        </p:blipFill>
        <p:spPr>
          <a:xfrm>
            <a:off x="8618560" y="0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E13E14-A4DC-40C9-BF7E-D40D483EDB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26" t="1" b="45458"/>
          <a:stretch/>
        </p:blipFill>
        <p:spPr>
          <a:xfrm>
            <a:off x="-525674" y="6701778"/>
            <a:ext cx="2753399" cy="8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1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59" y="17590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1082478" y="1080818"/>
            <a:ext cx="2278912" cy="427361"/>
            <a:chOff x="-13148" y="1258286"/>
            <a:chExt cx="2864552" cy="427362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464521" cy="42736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14772" indent="-414772">
                <a:spcBef>
                  <a:spcPts val="155"/>
                </a:spcBef>
                <a:buAutoNum type="arabicPeriod"/>
                <a:tabLst>
                  <a:tab pos="55224" algn="l"/>
                  <a:tab pos="88358" algn="l"/>
                </a:tabLst>
              </a:pPr>
              <a:r>
                <a:rPr lang="ko-KR" altLang="en-US" sz="2177" b="1" spc="-136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177" b="1" spc="-136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80943" y="1777325"/>
            <a:ext cx="6183379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14772" indent="-414772" algn="ctr">
              <a:spcBef>
                <a:spcPct val="50000"/>
              </a:spcBef>
            </a:pPr>
            <a:r>
              <a:rPr lang="ko-KR" altLang="en-US" sz="1270" b="1" dirty="0">
                <a:latin typeface="Times New Roman" pitchFamily="18" charset="0"/>
              </a:rPr>
              <a:t>실시간 종합 금융상품 컨텐츠 및 서비스</a:t>
            </a:r>
            <a:r>
              <a:rPr lang="en-US" altLang="ko-KR" sz="1270" b="1" dirty="0">
                <a:latin typeface="Times New Roman" pitchFamily="18" charset="0"/>
              </a:rPr>
              <a:t>, </a:t>
            </a:r>
            <a:r>
              <a:rPr lang="ko-KR" altLang="en-US" sz="1270" b="1" dirty="0">
                <a:latin typeface="Times New Roman" pitchFamily="18" charset="0"/>
              </a:rPr>
              <a:t>금융용어 사전 서비스 구현</a:t>
            </a:r>
            <a:endParaRPr lang="ko-KR" altLang="ko-KR" sz="1270" b="1" dirty="0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2402185" y="1853524"/>
            <a:ext cx="666835" cy="457201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52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280943" y="2691726"/>
            <a:ext cx="909321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90264" y="2691726"/>
            <a:ext cx="5274059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defTabSz="829544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27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kumimoji="1" lang="ko-KR" altLang="en-US" sz="127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여러 금융상품의 정보를 빠르게 비교하기 위한 서비스 니즈 확대</a:t>
            </a:r>
            <a:endParaRPr kumimoji="1" lang="en-US" altLang="ko-KR" sz="127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defTabSz="829544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27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고객의 편의를 위한 금융용어 사전 서비스 필요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280943" y="3453726"/>
            <a:ext cx="909321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190264" y="3453726"/>
            <a:ext cx="5274059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빠른 업데이트로 신규 상품을 바로 볼 수 있는 실시간 서비스 제공 </a:t>
            </a:r>
            <a:r>
              <a:rPr lang="en-US" altLang="ko-KR" sz="1270" dirty="0">
                <a:latin typeface="+mn-ea"/>
              </a:rPr>
              <a:t> 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270" dirty="0">
                <a:latin typeface="+mn-ea"/>
              </a:rPr>
              <a:t> </a:t>
            </a:r>
            <a:r>
              <a:rPr lang="ko-KR" altLang="en-US" sz="1270" dirty="0" err="1">
                <a:latin typeface="+mn-ea"/>
              </a:rPr>
              <a:t>은행별</a:t>
            </a:r>
            <a:r>
              <a:rPr lang="en-US" altLang="ko-KR" sz="1270" dirty="0">
                <a:latin typeface="+mn-ea"/>
              </a:rPr>
              <a:t>,</a:t>
            </a:r>
            <a:r>
              <a:rPr lang="ko-KR" altLang="en-US" sz="1270" dirty="0">
                <a:latin typeface="+mn-ea"/>
              </a:rPr>
              <a:t> 금융상품별 비교를 위한 금융상품정보 제공</a:t>
            </a:r>
            <a:endParaRPr lang="en-US" altLang="ko-KR" sz="127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예금</a:t>
            </a:r>
            <a:r>
              <a:rPr lang="en-US" altLang="ko-KR" sz="1270" dirty="0">
                <a:latin typeface="+mn-ea"/>
              </a:rPr>
              <a:t>, </a:t>
            </a:r>
            <a:r>
              <a:rPr lang="ko-KR" altLang="en-US" sz="1270" dirty="0">
                <a:latin typeface="+mn-ea"/>
              </a:rPr>
              <a:t>적금 계산기 서비스 및 금융 용어사전 서비스 제공</a:t>
            </a:r>
            <a:endParaRPr lang="en-US" altLang="ko-KR" sz="1270" dirty="0">
              <a:latin typeface="+mn-ea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280943" y="5358726"/>
            <a:ext cx="909321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3190264" y="5358726"/>
            <a:ext cx="5274059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270" dirty="0">
                <a:latin typeface="Times New Roman" panose="02020603050405020304" pitchFamily="18" charset="0"/>
              </a:rPr>
              <a:t> </a:t>
            </a:r>
            <a:r>
              <a:rPr lang="ko-KR" altLang="en-US" sz="1270" dirty="0" err="1">
                <a:latin typeface="Times New Roman" panose="02020603050405020304" pitchFamily="18" charset="0"/>
              </a:rPr>
              <a:t>항상적으로</a:t>
            </a:r>
            <a:r>
              <a:rPr lang="ko-KR" altLang="en-US" sz="1270" dirty="0">
                <a:latin typeface="Times New Roman" panose="02020603050405020304" pitchFamily="18" charset="0"/>
              </a:rPr>
              <a:t> 웹사이트의 역동성과 </a:t>
            </a:r>
            <a:r>
              <a:rPr lang="ko-KR" altLang="en-US" sz="1270" dirty="0" err="1">
                <a:latin typeface="Times New Roman" panose="02020603050405020304" pitchFamily="18" charset="0"/>
              </a:rPr>
              <a:t>현행성</a:t>
            </a:r>
            <a:r>
              <a:rPr lang="en-US" altLang="ko-KR" sz="1270" dirty="0">
                <a:latin typeface="Times New Roman" panose="02020603050405020304" pitchFamily="18" charset="0"/>
              </a:rPr>
              <a:t>(</a:t>
            </a:r>
            <a:r>
              <a:rPr lang="ko-KR" altLang="en-US" sz="1270" dirty="0">
                <a:latin typeface="Times New Roman" panose="02020603050405020304" pitchFamily="18" charset="0"/>
              </a:rPr>
              <a:t>업데이트성</a:t>
            </a:r>
            <a:r>
              <a:rPr lang="en-US" altLang="ko-KR" sz="1270" dirty="0">
                <a:latin typeface="Times New Roman" panose="02020603050405020304" pitchFamily="18" charset="0"/>
              </a:rPr>
              <a:t>)</a:t>
            </a:r>
            <a:r>
              <a:rPr lang="ko-KR" altLang="en-US" sz="1270" dirty="0">
                <a:latin typeface="Times New Roman" panose="02020603050405020304" pitchFamily="18" charset="0"/>
              </a:rPr>
              <a:t>을 유지하는 효과</a:t>
            </a:r>
            <a:endParaRPr lang="en-US" altLang="ko-KR" sz="127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270" dirty="0">
                <a:latin typeface="Times New Roman" panose="02020603050405020304" pitchFamily="18" charset="0"/>
              </a:rPr>
              <a:t> </a:t>
            </a:r>
            <a:r>
              <a:rPr lang="ko-KR" altLang="en-US" sz="1270" dirty="0">
                <a:latin typeface="Times New Roman" panose="02020603050405020304" pitchFamily="18" charset="0"/>
              </a:rPr>
              <a:t>진화된 맞춤 서비스로 인한 고객의 만족도 증가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Times New Roman" panose="02020603050405020304" pitchFamily="18" charset="0"/>
              </a:rPr>
              <a:t>제휴의 범위 확대와</a:t>
            </a:r>
            <a:r>
              <a:rPr lang="en-US" altLang="ko-KR" sz="1270" dirty="0">
                <a:latin typeface="Times New Roman" panose="02020603050405020304" pitchFamily="18" charset="0"/>
              </a:rPr>
              <a:t> </a:t>
            </a:r>
            <a:r>
              <a:rPr lang="ko-KR" altLang="en-US" sz="1270" dirty="0">
                <a:latin typeface="Times New Roman" panose="02020603050405020304" pitchFamily="18" charset="0"/>
              </a:rPr>
              <a:t>서비스 확장성 확보</a:t>
            </a:r>
          </a:p>
        </p:txBody>
      </p:sp>
    </p:spTree>
    <p:extLst>
      <p:ext uri="{BB962C8B-B14F-4D97-AF65-F5344CB8AC3E}">
        <p14:creationId xmlns:p14="http://schemas.microsoft.com/office/powerpoint/2010/main" val="28298542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378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뉴스와 정보 </a:t>
                      </a:r>
                      <a:r>
                        <a:rPr lang="ko-KR" altLang="en-US" sz="1000" dirty="0" err="1"/>
                        <a:t>게시글</a:t>
                      </a:r>
                      <a:r>
                        <a:rPr lang="ko-KR" altLang="en-US" sz="1000" dirty="0"/>
                        <a:t>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관련뉴스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관련뉴스 상세보기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삭제하기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게시물 보기에서 삭제버튼을 클릭하면 삭제 재 확인 팝업 창이 뜸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ko-KR" altLang="en-US" sz="1000" dirty="0"/>
                        <a:t>확인을 누르면 정상적으로 삭제처리가 되고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</a:t>
                      </a:r>
                      <a:r>
                        <a:rPr lang="ko-KR" altLang="en-US" sz="1000" baseline="0" dirty="0"/>
                        <a:t>취소를 클릭 시 삭제가 취소 됨</a:t>
                      </a:r>
                      <a:r>
                        <a:rPr lang="en-US" altLang="ko-KR" sz="1000" baseline="0" dirty="0"/>
                        <a:t>.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363" name="Picture 3" descr="C:\Users\soldesk\Desktop\Pencil\png\뉴스와정보\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547" y="1681658"/>
            <a:ext cx="4886325" cy="5019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839" y="1862880"/>
            <a:ext cx="98202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9937" y="2038973"/>
            <a:ext cx="681037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5313" y="1829845"/>
            <a:ext cx="98964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713" y="1474164"/>
            <a:ext cx="9820275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34E5EE5-9A14-4CCD-A78C-14D37CBA5CAC}"/>
              </a:ext>
            </a:extLst>
          </p:cNvPr>
          <p:cNvSpPr txBox="1"/>
          <p:nvPr/>
        </p:nvSpPr>
        <p:spPr>
          <a:xfrm>
            <a:off x="7285703" y="1268361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예금상품관리 시스템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819753-63DE-4EDE-902F-F7D32C98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9412"/>
            <a:ext cx="13376979" cy="6004559"/>
          </a:xfrm>
          <a:prstGeom prst="rect">
            <a:avLst/>
          </a:prstGeom>
        </p:spPr>
      </p:pic>
      <p:sp>
        <p:nvSpPr>
          <p:cNvPr id="7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 txBox="1">
            <a:spLocks/>
          </p:cNvSpPr>
          <p:nvPr/>
        </p:nvSpPr>
        <p:spPr>
          <a:xfrm>
            <a:off x="312007" y="180612"/>
            <a:ext cx="3651897" cy="5909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1007943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108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UI </a:t>
            </a:r>
            <a:r>
              <a:rPr kumimoji="0" lang="ko-KR" altLang="en-US" sz="3600" b="1" i="0" u="none" strike="noStrike" kern="1200" cap="none" spc="-108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및 시스템 설계</a:t>
            </a:r>
            <a:endParaRPr kumimoji="0" lang="ko-KR" altLang="en-US" sz="3600" b="1" i="0" u="none" strike="noStrike" kern="1200" cap="none" spc="-108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grpSp>
        <p:nvGrpSpPr>
          <p:cNvPr id="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075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97F17-B214-4047-900D-FDFF9B00ABE7}"/>
              </a:ext>
            </a:extLst>
          </p:cNvPr>
          <p:cNvSpPr txBox="1"/>
          <p:nvPr/>
        </p:nvSpPr>
        <p:spPr>
          <a:xfrm>
            <a:off x="7285703" y="1268361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적금상품관리 시스템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C6FAD0-510F-4180-8804-D1AE811A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4" y="2396321"/>
            <a:ext cx="12947621" cy="5782479"/>
          </a:xfrm>
          <a:prstGeom prst="rect">
            <a:avLst/>
          </a:prstGeom>
        </p:spPr>
      </p:pic>
      <p:sp>
        <p:nvSpPr>
          <p:cNvPr id="8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10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95186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324B6B-09D9-4CAE-84EE-2C289A4A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7223"/>
            <a:ext cx="13037574" cy="62909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86C499-8D4C-4554-AABC-73E2CAF819CF}"/>
              </a:ext>
            </a:extLst>
          </p:cNvPr>
          <p:cNvSpPr txBox="1"/>
          <p:nvPr/>
        </p:nvSpPr>
        <p:spPr>
          <a:xfrm>
            <a:off x="7285703" y="1268361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게시물관리 시스템</a:t>
            </a:r>
            <a:endParaRPr lang="en-US" altLang="ko-KR" dirty="0"/>
          </a:p>
        </p:txBody>
      </p:sp>
      <p:sp>
        <p:nvSpPr>
          <p:cNvPr id="8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10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80937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C4545-5C32-48D6-B803-AF528A5CE520}"/>
              </a:ext>
            </a:extLst>
          </p:cNvPr>
          <p:cNvSpPr txBox="1"/>
          <p:nvPr/>
        </p:nvSpPr>
        <p:spPr>
          <a:xfrm>
            <a:off x="7285703" y="1268361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댓글관리 시스템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6DC2F8-2329-49E5-BE6C-2BF7F3C0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928"/>
            <a:ext cx="13296235" cy="6121190"/>
          </a:xfrm>
          <a:prstGeom prst="rect">
            <a:avLst/>
          </a:prstGeom>
        </p:spPr>
      </p:pic>
      <p:sp>
        <p:nvSpPr>
          <p:cNvPr id="6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7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6387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B4C132-2D15-4D83-A889-05B6B35674D8}"/>
              </a:ext>
            </a:extLst>
          </p:cNvPr>
          <p:cNvSpPr txBox="1"/>
          <p:nvPr/>
        </p:nvSpPr>
        <p:spPr>
          <a:xfrm>
            <a:off x="7285703" y="1268361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관련사이트 관리 시스템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ABEE1B-952D-4C7C-97D4-597C2B74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809" y="2153920"/>
            <a:ext cx="13714517" cy="6313754"/>
          </a:xfrm>
          <a:prstGeom prst="rect">
            <a:avLst/>
          </a:prstGeom>
        </p:spPr>
      </p:pic>
      <p:sp>
        <p:nvSpPr>
          <p:cNvPr id="6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 txBox="1">
            <a:spLocks/>
          </p:cNvSpPr>
          <p:nvPr/>
        </p:nvSpPr>
        <p:spPr>
          <a:xfrm>
            <a:off x="312007" y="180612"/>
            <a:ext cx="3651897" cy="5909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1007943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108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UI </a:t>
            </a:r>
            <a:r>
              <a:rPr kumimoji="0" lang="ko-KR" altLang="en-US" sz="3600" b="1" i="0" u="none" strike="noStrike" kern="1200" cap="none" spc="-108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및 시스템 설계</a:t>
            </a:r>
            <a:endParaRPr kumimoji="0" lang="ko-KR" altLang="en-US" sz="3600" b="1" i="0" u="none" strike="noStrike" kern="1200" cap="none" spc="-108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grpSp>
        <p:nvGrpSpPr>
          <p:cNvPr id="7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13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59" y="17590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1082478" y="1080818"/>
            <a:ext cx="2278912" cy="427361"/>
            <a:chOff x="-13148" y="1258286"/>
            <a:chExt cx="2864552" cy="427362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464521" cy="42736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14772" indent="-414772">
                <a:spcBef>
                  <a:spcPts val="155"/>
                </a:spcBef>
                <a:buAutoNum type="arabicPeriod"/>
                <a:tabLst>
                  <a:tab pos="55224" algn="l"/>
                  <a:tab pos="88358" algn="l"/>
                </a:tabLst>
              </a:pPr>
              <a:r>
                <a:rPr lang="ko-KR" altLang="en-US" sz="2177" b="1" spc="-136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177" b="1" spc="-136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80943" y="1777325"/>
            <a:ext cx="6183379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14772" indent="-414772" algn="ctr">
              <a:spcBef>
                <a:spcPct val="50000"/>
              </a:spcBef>
            </a:pPr>
            <a:r>
              <a:rPr lang="ko-KR" altLang="en-US" sz="1270" b="1" dirty="0">
                <a:latin typeface="Times New Roman" pitchFamily="18" charset="0"/>
              </a:rPr>
              <a:t>금융관련 사이트 및 뉴스 서비스 구현</a:t>
            </a:r>
            <a:endParaRPr lang="ko-KR" altLang="ko-KR" sz="1270" b="1" dirty="0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2402185" y="1853524"/>
            <a:ext cx="666835" cy="457201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52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280943" y="2691726"/>
            <a:ext cx="909321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90264" y="2691726"/>
            <a:ext cx="5274059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259232" indent="-259232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70" dirty="0">
                <a:latin typeface="+mn-ea"/>
              </a:rPr>
              <a:t>편의서비스를 통한 고객확보 필요</a:t>
            </a:r>
            <a:endParaRPr lang="en-US" altLang="ko-KR" sz="1270" dirty="0">
              <a:latin typeface="+mn-ea"/>
            </a:endParaRPr>
          </a:p>
          <a:p>
            <a:pPr marL="259232" indent="-259232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70" dirty="0">
                <a:latin typeface="Times New Roman" panose="02020603050405020304" pitchFamily="18" charset="0"/>
              </a:rPr>
              <a:t>포털의 등장으로 인한 다양한서비스에 대한 니즈 확대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280943" y="3453726"/>
            <a:ext cx="909321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190264" y="3453726"/>
            <a:ext cx="5274059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 err="1">
                <a:latin typeface="+mn-ea"/>
              </a:rPr>
              <a:t>목록별</a:t>
            </a:r>
            <a:r>
              <a:rPr lang="ko-KR" altLang="en-US" sz="1270" dirty="0">
                <a:latin typeface="+mn-ea"/>
              </a:rPr>
              <a:t> 국내</a:t>
            </a:r>
            <a:r>
              <a:rPr lang="en-US" altLang="ko-KR" sz="1270" dirty="0">
                <a:latin typeface="+mn-ea"/>
              </a:rPr>
              <a:t>/ </a:t>
            </a:r>
            <a:r>
              <a:rPr lang="ko-KR" altLang="en-US" sz="1270" dirty="0">
                <a:latin typeface="+mn-ea"/>
              </a:rPr>
              <a:t>해외 금융 관련 사이트 제공</a:t>
            </a:r>
            <a:endParaRPr lang="en-US" altLang="ko-KR" sz="127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고객 편의를 위한 금융관련 뉴스 서비스</a:t>
            </a:r>
            <a:endParaRPr lang="en-US" altLang="ko-KR" sz="127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한 눈에 볼 수 있는 금융회사 소개   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280943" y="5358726"/>
            <a:ext cx="909321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3190264" y="5358726"/>
            <a:ext cx="5274059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다양한 편의서비스로 인한 고객 만족도 증가</a:t>
            </a:r>
            <a:endParaRPr lang="en-US" altLang="ko-KR" sz="1270" dirty="0">
              <a:latin typeface="+mn-ea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사이트 제공으로 </a:t>
            </a:r>
            <a:r>
              <a:rPr lang="ko-KR" altLang="en-US" sz="1270" dirty="0">
                <a:latin typeface="Times New Roman" panose="02020603050405020304" pitchFamily="18" charset="0"/>
              </a:rPr>
              <a:t>제휴의 범위 확대</a:t>
            </a:r>
            <a:endParaRPr lang="ko-KR" altLang="ko-KR" sz="127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48457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7E5F1A-488D-4A36-965F-8D9056BBFFE9}"/>
              </a:ext>
            </a:extLst>
          </p:cNvPr>
          <p:cNvCxnSpPr/>
          <p:nvPr/>
        </p:nvCxnSpPr>
        <p:spPr>
          <a:xfrm>
            <a:off x="-13147" y="1296283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348" y="2052576"/>
            <a:ext cx="62007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1080873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UML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5" y="1982012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내용의 핵심을 입력하세요</a:t>
            </a:r>
          </a:p>
        </p:txBody>
      </p:sp>
      <p:grpSp>
        <p:nvGrpSpPr>
          <p:cNvPr id="2" name="그룹 16">
            <a:extLst>
              <a:ext uri="{FF2B5EF4-FFF2-40B4-BE49-F238E27FC236}">
                <a16:creationId xmlns:a16="http://schemas.microsoft.com/office/drawing/2014/main" id="{4B65DEB0-463E-4125-900E-48F60F888CB4}"/>
              </a:ext>
            </a:extLst>
          </p:cNvPr>
          <p:cNvGrpSpPr/>
          <p:nvPr/>
        </p:nvGrpSpPr>
        <p:grpSpPr>
          <a:xfrm>
            <a:off x="544894" y="3529937"/>
            <a:ext cx="9602025" cy="1883893"/>
            <a:chOff x="544894" y="3529937"/>
            <a:chExt cx="9602025" cy="1883893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7ED8F21-1953-4BB4-ACB8-B871192B67BA}"/>
                </a:ext>
              </a:extLst>
            </p:cNvPr>
            <p:cNvSpPr/>
            <p:nvPr/>
          </p:nvSpPr>
          <p:spPr>
            <a:xfrm>
              <a:off x="8263020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6A40E22-9D5B-4B03-8130-E9007B045598}"/>
                </a:ext>
              </a:extLst>
            </p:cNvPr>
            <p:cNvSpPr/>
            <p:nvPr/>
          </p:nvSpPr>
          <p:spPr>
            <a:xfrm>
              <a:off x="3117602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5D262DF-2A20-484A-8D8B-908F78B30F15}"/>
                </a:ext>
              </a:extLst>
            </p:cNvPr>
            <p:cNvSpPr/>
            <p:nvPr/>
          </p:nvSpPr>
          <p:spPr>
            <a:xfrm>
              <a:off x="544894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F0243C-8259-4253-8A09-4503E8AADDA0}"/>
                </a:ext>
              </a:extLst>
            </p:cNvPr>
            <p:cNvSpPr/>
            <p:nvPr/>
          </p:nvSpPr>
          <p:spPr>
            <a:xfrm>
              <a:off x="5690310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1AC80B-18C7-4267-B233-AADD1E6C5621}"/>
                </a:ext>
              </a:extLst>
            </p:cNvPr>
            <p:cNvCxnSpPr>
              <a:cxnSpLocks/>
            </p:cNvCxnSpPr>
            <p:nvPr/>
          </p:nvCxnSpPr>
          <p:spPr>
            <a:xfrm>
              <a:off x="2593134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2DACEE3-BFDB-4DB6-9A1F-FF1F73F06CA2}"/>
                </a:ext>
              </a:extLst>
            </p:cNvPr>
            <p:cNvCxnSpPr>
              <a:cxnSpLocks/>
            </p:cNvCxnSpPr>
            <p:nvPr/>
          </p:nvCxnSpPr>
          <p:spPr>
            <a:xfrm>
              <a:off x="5165842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20A0EB-ACAA-4E8D-9928-FF7647116166}"/>
                </a:ext>
              </a:extLst>
            </p:cNvPr>
            <p:cNvCxnSpPr>
              <a:cxnSpLocks/>
            </p:cNvCxnSpPr>
            <p:nvPr/>
          </p:nvCxnSpPr>
          <p:spPr>
            <a:xfrm>
              <a:off x="7738550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928287" cy="461665"/>
            <a:chOff x="-13148" y="1258286"/>
            <a:chExt cx="2928287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소제목을 입력하세요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904CFC-DCBF-4909-A022-5E08F82044C4}"/>
              </a:ext>
            </a:extLst>
          </p:cNvPr>
          <p:cNvGrpSpPr/>
          <p:nvPr/>
        </p:nvGrpSpPr>
        <p:grpSpPr>
          <a:xfrm>
            <a:off x="663229" y="2149122"/>
            <a:ext cx="9365354" cy="3642008"/>
            <a:chOff x="2210952" y="2444662"/>
            <a:chExt cx="7845404" cy="305092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5476A28-94F2-4AC2-AA15-01EB719DA352}"/>
                </a:ext>
              </a:extLst>
            </p:cNvPr>
            <p:cNvCxnSpPr/>
            <p:nvPr/>
          </p:nvCxnSpPr>
          <p:spPr>
            <a:xfrm>
              <a:off x="2303190" y="3897839"/>
              <a:ext cx="7363896" cy="0"/>
            </a:xfrm>
            <a:prstGeom prst="line">
              <a:avLst/>
            </a:prstGeom>
            <a:ln w="28575">
              <a:solidFill>
                <a:srgbClr val="4C1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눈물 방울 4">
              <a:extLst>
                <a:ext uri="{FF2B5EF4-FFF2-40B4-BE49-F238E27FC236}">
                  <a16:creationId xmlns:a16="http://schemas.microsoft.com/office/drawing/2014/main" id="{2DDB421E-A31B-4F89-A6C8-A2D9143696CB}"/>
                </a:ext>
              </a:extLst>
            </p:cNvPr>
            <p:cNvSpPr/>
            <p:nvPr/>
          </p:nvSpPr>
          <p:spPr>
            <a:xfrm rot="19059099">
              <a:off x="3850931" y="4259035"/>
              <a:ext cx="1091159" cy="1091159"/>
            </a:xfrm>
            <a:prstGeom prst="teardrop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259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909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눈물 방울 5">
              <a:extLst>
                <a:ext uri="{FF2B5EF4-FFF2-40B4-BE49-F238E27FC236}">
                  <a16:creationId xmlns:a16="http://schemas.microsoft.com/office/drawing/2014/main" id="{A0E94CE3-DD11-4010-B5AB-3D9D1A6CAA69}"/>
                </a:ext>
              </a:extLst>
            </p:cNvPr>
            <p:cNvSpPr/>
            <p:nvPr/>
          </p:nvSpPr>
          <p:spPr>
            <a:xfrm rot="19059099">
              <a:off x="7028191" y="4259035"/>
              <a:ext cx="1091159" cy="1091159"/>
            </a:xfrm>
            <a:prstGeom prst="teardrop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259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909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28814F8E-7297-4E59-8C62-9E0D991972D9}"/>
                </a:ext>
              </a:extLst>
            </p:cNvPr>
            <p:cNvSpPr/>
            <p:nvPr/>
          </p:nvSpPr>
          <p:spPr>
            <a:xfrm rot="8100000">
              <a:off x="5439560" y="2444664"/>
              <a:ext cx="1091159" cy="1091159"/>
            </a:xfrm>
            <a:prstGeom prst="teardrop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눈물 방울 7">
              <a:extLst>
                <a:ext uri="{FF2B5EF4-FFF2-40B4-BE49-F238E27FC236}">
                  <a16:creationId xmlns:a16="http://schemas.microsoft.com/office/drawing/2014/main" id="{8391940F-F80F-43A9-A473-8CC6BD7449AC}"/>
                </a:ext>
              </a:extLst>
            </p:cNvPr>
            <p:cNvSpPr/>
            <p:nvPr/>
          </p:nvSpPr>
          <p:spPr>
            <a:xfrm rot="8100000">
              <a:off x="2311961" y="2444662"/>
              <a:ext cx="1091159" cy="1091159"/>
            </a:xfrm>
            <a:prstGeom prst="teardrop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A9DB5B47-8B66-4BFF-A573-A94DABD3BA82}"/>
                </a:ext>
              </a:extLst>
            </p:cNvPr>
            <p:cNvSpPr/>
            <p:nvPr/>
          </p:nvSpPr>
          <p:spPr>
            <a:xfrm rot="8100000">
              <a:off x="8562544" y="2444662"/>
              <a:ext cx="1091159" cy="1091159"/>
            </a:xfrm>
            <a:prstGeom prst="teardrop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08B5330-75EB-4996-AEA8-F4A8064535C9}"/>
                </a:ext>
              </a:extLst>
            </p:cNvPr>
            <p:cNvSpPr/>
            <p:nvPr/>
          </p:nvSpPr>
          <p:spPr>
            <a:xfrm>
              <a:off x="5917122" y="3829824"/>
              <a:ext cx="136035" cy="136035"/>
            </a:xfrm>
            <a:prstGeom prst="ellipse">
              <a:avLst/>
            </a:prstGeom>
            <a:solidFill>
              <a:srgbClr val="016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6A4D197-B86A-455C-AB1E-01D645E02AB3}"/>
                </a:ext>
              </a:extLst>
            </p:cNvPr>
            <p:cNvSpPr/>
            <p:nvPr/>
          </p:nvSpPr>
          <p:spPr>
            <a:xfrm>
              <a:off x="4351013" y="3829824"/>
              <a:ext cx="136035" cy="136035"/>
            </a:xfrm>
            <a:prstGeom prst="ellipse">
              <a:avLst/>
            </a:prstGeom>
            <a:solidFill>
              <a:srgbClr val="25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1E07753-F16A-457C-8CE8-3CCF72C5F878}"/>
                </a:ext>
              </a:extLst>
            </p:cNvPr>
            <p:cNvSpPr/>
            <p:nvPr/>
          </p:nvSpPr>
          <p:spPr>
            <a:xfrm>
              <a:off x="2789523" y="3829824"/>
              <a:ext cx="136035" cy="136035"/>
            </a:xfrm>
            <a:prstGeom prst="ellipse">
              <a:avLst/>
            </a:prstGeom>
            <a:solidFill>
              <a:srgbClr val="016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1F4C62-74F5-47F7-98A7-580D1063B415}"/>
                </a:ext>
              </a:extLst>
            </p:cNvPr>
            <p:cNvSpPr/>
            <p:nvPr/>
          </p:nvSpPr>
          <p:spPr>
            <a:xfrm>
              <a:off x="7548149" y="3829824"/>
              <a:ext cx="136035" cy="136035"/>
            </a:xfrm>
            <a:prstGeom prst="ellipse">
              <a:avLst/>
            </a:prstGeom>
            <a:solidFill>
              <a:srgbClr val="25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CDF6A02-47E7-4168-840E-443658F35954}"/>
                </a:ext>
              </a:extLst>
            </p:cNvPr>
            <p:cNvSpPr/>
            <p:nvPr/>
          </p:nvSpPr>
          <p:spPr>
            <a:xfrm>
              <a:off x="9040106" y="3829824"/>
              <a:ext cx="136035" cy="136035"/>
            </a:xfrm>
            <a:prstGeom prst="ellipse">
              <a:avLst/>
            </a:prstGeom>
            <a:solidFill>
              <a:srgbClr val="016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F30F0B7-031F-4B57-AAE3-103FAA6885B3}"/>
                </a:ext>
              </a:extLst>
            </p:cNvPr>
            <p:cNvSpPr/>
            <p:nvPr/>
          </p:nvSpPr>
          <p:spPr>
            <a:xfrm>
              <a:off x="2210952" y="4107753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타이틀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D871C63-3C35-463B-B8F9-02E4093D7B42}"/>
                </a:ext>
              </a:extLst>
            </p:cNvPr>
            <p:cNvSpPr/>
            <p:nvPr/>
          </p:nvSpPr>
          <p:spPr>
            <a:xfrm>
              <a:off x="3755786" y="2871885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타이틀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6E97911-C548-4489-827B-1E717FEC8F1E}"/>
                </a:ext>
              </a:extLst>
            </p:cNvPr>
            <p:cNvSpPr/>
            <p:nvPr/>
          </p:nvSpPr>
          <p:spPr>
            <a:xfrm>
              <a:off x="6858892" y="2871885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타이틀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36C587-E70D-4884-A272-623449CBDC40}"/>
                </a:ext>
              </a:extLst>
            </p:cNvPr>
            <p:cNvSpPr/>
            <p:nvPr/>
          </p:nvSpPr>
          <p:spPr>
            <a:xfrm>
              <a:off x="5246887" y="4107753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타이틀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7A9457-4E49-4939-80C0-A2F64773B923}"/>
                </a:ext>
              </a:extLst>
            </p:cNvPr>
            <p:cNvSpPr/>
            <p:nvPr/>
          </p:nvSpPr>
          <p:spPr>
            <a:xfrm>
              <a:off x="8390294" y="4107753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타이틀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4BF5BDC-05E0-4FB2-85FB-A2931C530BCB}"/>
                </a:ext>
              </a:extLst>
            </p:cNvPr>
            <p:cNvSpPr/>
            <p:nvPr/>
          </p:nvSpPr>
          <p:spPr>
            <a:xfrm>
              <a:off x="5510169" y="2742529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B2A8D7-0433-4C3D-BC18-6C63A2720342}"/>
                </a:ext>
              </a:extLst>
            </p:cNvPr>
            <p:cNvSpPr/>
            <p:nvPr/>
          </p:nvSpPr>
          <p:spPr>
            <a:xfrm>
              <a:off x="2382570" y="2742529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2014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002C40A-A78F-41B7-9EB4-E1DB10E285FA}"/>
                </a:ext>
              </a:extLst>
            </p:cNvPr>
            <p:cNvSpPr/>
            <p:nvPr/>
          </p:nvSpPr>
          <p:spPr>
            <a:xfrm>
              <a:off x="8633153" y="2742529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26F345D-4752-4601-9759-3D9B152B7C9E}"/>
                </a:ext>
              </a:extLst>
            </p:cNvPr>
            <p:cNvSpPr/>
            <p:nvPr/>
          </p:nvSpPr>
          <p:spPr>
            <a:xfrm>
              <a:off x="3903555" y="4478675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2015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74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F0D66FD-F168-4190-9E9E-7160C2662519}"/>
                </a:ext>
              </a:extLst>
            </p:cNvPr>
            <p:cNvSpPr/>
            <p:nvPr/>
          </p:nvSpPr>
          <p:spPr>
            <a:xfrm>
              <a:off x="7087258" y="4478675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74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74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FBF322-E02D-45C1-A0C9-1C2D37520302}"/>
                </a:ext>
              </a:extLst>
            </p:cNvPr>
            <p:cNvSpPr/>
            <p:nvPr/>
          </p:nvSpPr>
          <p:spPr>
            <a:xfrm>
              <a:off x="2215273" y="3940557"/>
              <a:ext cx="1509310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endParaRPr lang="en-US" altLang="ko-KR" sz="11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410EE4-DD15-4F9B-9A48-6C5D540CB469}"/>
                </a:ext>
              </a:extLst>
            </p:cNvPr>
            <p:cNvSpPr/>
            <p:nvPr/>
          </p:nvSpPr>
          <p:spPr>
            <a:xfrm>
              <a:off x="3745543" y="2642290"/>
              <a:ext cx="1509310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endParaRPr lang="en-US" altLang="ko-KR" sz="11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22CD24-689C-4FB4-8F5B-5AFFF8E408F7}"/>
                </a:ext>
              </a:extLst>
            </p:cNvPr>
            <p:cNvSpPr/>
            <p:nvPr/>
          </p:nvSpPr>
          <p:spPr>
            <a:xfrm>
              <a:off x="6872059" y="2642290"/>
              <a:ext cx="1509310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endParaRPr lang="en-US" altLang="ko-KR" sz="11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363046-D0E1-404B-8EA6-BAC188E12868}"/>
                </a:ext>
              </a:extLst>
            </p:cNvPr>
            <p:cNvSpPr/>
            <p:nvPr/>
          </p:nvSpPr>
          <p:spPr>
            <a:xfrm>
              <a:off x="5254853" y="3897842"/>
              <a:ext cx="1509310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endParaRPr lang="en-US" altLang="ko-KR" sz="11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361FB1-F8FF-4F7B-9F71-15967E416CEF}"/>
                </a:ext>
              </a:extLst>
            </p:cNvPr>
            <p:cNvSpPr/>
            <p:nvPr/>
          </p:nvSpPr>
          <p:spPr>
            <a:xfrm>
              <a:off x="8417873" y="3897842"/>
              <a:ext cx="1509310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endParaRPr lang="en-US" altLang="ko-KR" sz="11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2928287" cy="461665"/>
            <a:chOff x="-13148" y="1258286"/>
            <a:chExt cx="2928287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소제목을 입력하세요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21939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211C88-4F81-451E-9F42-FE21DFD101DF}"/>
              </a:ext>
            </a:extLst>
          </p:cNvPr>
          <p:cNvGrpSpPr/>
          <p:nvPr/>
        </p:nvGrpSpPr>
        <p:grpSpPr>
          <a:xfrm>
            <a:off x="-13148" y="1080818"/>
            <a:ext cx="2928287" cy="461665"/>
            <a:chOff x="-13148" y="1258286"/>
            <a:chExt cx="2928287" cy="461665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52E87416-1821-4A32-AACE-869E327C6ADB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소제목을 입력하세요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166A351-E716-4280-8954-461DB170F75A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FDC03E-C247-41DB-A9EF-83FA54AE77EE}"/>
              </a:ext>
            </a:extLst>
          </p:cNvPr>
          <p:cNvGrpSpPr/>
          <p:nvPr/>
        </p:nvGrpSpPr>
        <p:grpSpPr>
          <a:xfrm>
            <a:off x="697463" y="2369441"/>
            <a:ext cx="9296888" cy="3447160"/>
            <a:chOff x="2439375" y="2642290"/>
            <a:chExt cx="7825155" cy="290146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9A8A96A-2D0C-4599-AA6D-487104DDE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98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9526541-FB00-4F13-820B-CB1FA1D84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806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9AF3206-2ACF-4F9A-B301-BE74A728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375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3C086E7-BAA2-4C55-9E2B-F843C8529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06" y="2642290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2B27A09-2CBF-41F5-8D23-8C523C20D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382B462-96F6-4DBB-882A-E30E9F076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2642290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1F5AFFF-E30E-4EE8-AB5D-DF0E697A1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3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0FA4EAF-7083-44B2-8311-F9CA0C80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4" y="2642290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03BBAFA5-4C2C-4B1F-B4FD-BDFB7EB69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218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65EA41E3-8456-4148-A7C1-81EAF1755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214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F0EEF4F5-4B46-4777-BE35-0764F43A7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453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32BB59D2-A2FE-4A74-9EE8-0124FDCF5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895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6938E2EA-2A21-4A38-8FBB-B21AB7FD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3" y="3934759"/>
              <a:ext cx="193431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87B09398-A93D-4510-BDA1-AEE9E4B6A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1129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C2E0DC-F443-4114-80C5-77FE8056385B}"/>
                </a:ext>
              </a:extLst>
            </p:cNvPr>
            <p:cNvSpPr txBox="1"/>
            <p:nvPr/>
          </p:nvSpPr>
          <p:spPr>
            <a:xfrm>
              <a:off x="3317282" y="4164315"/>
              <a:ext cx="1062123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0C238-3843-4B5F-8B77-E2D2C17E983E}"/>
                </a:ext>
              </a:extLst>
            </p:cNvPr>
            <p:cNvSpPr txBox="1"/>
            <p:nvPr/>
          </p:nvSpPr>
          <p:spPr>
            <a:xfrm>
              <a:off x="5836278" y="4164315"/>
              <a:ext cx="1062123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5B377D-59BF-41A8-AF13-076DFA78BA6B}"/>
                </a:ext>
              </a:extLst>
            </p:cNvPr>
            <p:cNvSpPr txBox="1"/>
            <p:nvPr/>
          </p:nvSpPr>
          <p:spPr>
            <a:xfrm>
              <a:off x="8347516" y="4164315"/>
              <a:ext cx="1062123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3D05BA-0BC5-4161-BD7F-BD5089F2843F}"/>
                </a:ext>
              </a:extLst>
            </p:cNvPr>
            <p:cNvSpPr txBox="1"/>
            <p:nvPr/>
          </p:nvSpPr>
          <p:spPr>
            <a:xfrm>
              <a:off x="3659314" y="3368839"/>
              <a:ext cx="378058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3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94F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825DF9-14BE-484B-B8B4-1FDE617A67B0}"/>
                </a:ext>
              </a:extLst>
            </p:cNvPr>
            <p:cNvSpPr txBox="1"/>
            <p:nvPr/>
          </p:nvSpPr>
          <p:spPr>
            <a:xfrm>
              <a:off x="6181009" y="3368839"/>
              <a:ext cx="372661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</a:t>
              </a:r>
              <a:endParaRPr lang="ko-KR" altLang="en-US" sz="3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94F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7BB1BF-74F4-46F9-AA42-993655EDEC33}"/>
                </a:ext>
              </a:extLst>
            </p:cNvPr>
            <p:cNvSpPr txBox="1"/>
            <p:nvPr/>
          </p:nvSpPr>
          <p:spPr>
            <a:xfrm>
              <a:off x="8690224" y="3368839"/>
              <a:ext cx="376709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94F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925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928287" cy="461665"/>
            <a:chOff x="-13148" y="1258286"/>
            <a:chExt cx="292828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소제목을 입력하세요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AC994B-6F56-4E67-901D-CF9BEEC56D14}"/>
              </a:ext>
            </a:extLst>
          </p:cNvPr>
          <p:cNvGrpSpPr/>
          <p:nvPr/>
        </p:nvGrpSpPr>
        <p:grpSpPr>
          <a:xfrm>
            <a:off x="969328" y="1968501"/>
            <a:ext cx="8754746" cy="4715428"/>
            <a:chOff x="877087" y="1765236"/>
            <a:chExt cx="8151827" cy="439068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9F4527D-0E8E-4A44-86B6-B61B2345BAB6}"/>
                </a:ext>
              </a:extLst>
            </p:cNvPr>
            <p:cNvGrpSpPr/>
            <p:nvPr/>
          </p:nvGrpSpPr>
          <p:grpSpPr>
            <a:xfrm>
              <a:off x="2754002" y="1765236"/>
              <a:ext cx="4390689" cy="4390689"/>
              <a:chOff x="2754002" y="1765236"/>
              <a:chExt cx="4390689" cy="4390689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E3BE921-1165-418C-AE29-FB8D559C9A8B}"/>
                  </a:ext>
                </a:extLst>
              </p:cNvPr>
              <p:cNvSpPr/>
              <p:nvPr/>
            </p:nvSpPr>
            <p:spPr>
              <a:xfrm>
                <a:off x="2933841" y="1945077"/>
                <a:ext cx="4031013" cy="4031007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ACD8DF0-FE8A-4D28-B119-D59BCD47AD92}"/>
                  </a:ext>
                </a:extLst>
              </p:cNvPr>
              <p:cNvSpPr/>
              <p:nvPr/>
            </p:nvSpPr>
            <p:spPr>
              <a:xfrm>
                <a:off x="2787032" y="2007642"/>
                <a:ext cx="1713757" cy="1713751"/>
              </a:xfrm>
              <a:prstGeom prst="ellipse">
                <a:avLst/>
              </a:prstGeom>
              <a:solidFill>
                <a:srgbClr val="94C7FF"/>
              </a:solidFill>
              <a:ln w="254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1579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</a:t>
                </a:r>
                <a:endPara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2843B92-5DCF-4D86-8503-3FEC5A6588E1}"/>
                  </a:ext>
                </a:extLst>
              </p:cNvPr>
              <p:cNvSpPr/>
              <p:nvPr/>
            </p:nvSpPr>
            <p:spPr>
              <a:xfrm>
                <a:off x="5283434" y="2007642"/>
                <a:ext cx="1713757" cy="1713751"/>
              </a:xfrm>
              <a:prstGeom prst="ellipse">
                <a:avLst/>
              </a:prstGeom>
              <a:solidFill>
                <a:srgbClr val="94C7FF"/>
              </a:solidFill>
              <a:ln w="254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1579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</a:t>
                </a:r>
                <a:endPara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8EE24D4-2C6A-4505-B3F6-2B8899376C85}"/>
                  </a:ext>
                </a:extLst>
              </p:cNvPr>
              <p:cNvSpPr/>
              <p:nvPr/>
            </p:nvSpPr>
            <p:spPr>
              <a:xfrm>
                <a:off x="2787032" y="4117580"/>
                <a:ext cx="1713757" cy="1713751"/>
              </a:xfrm>
              <a:prstGeom prst="ellipse">
                <a:avLst/>
              </a:prstGeom>
              <a:solidFill>
                <a:srgbClr val="94C7FF"/>
              </a:solidFill>
              <a:ln w="254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1579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</a:t>
                </a:r>
                <a:endPara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5891DD1-A205-461A-AF25-4150B629B2E3}"/>
                  </a:ext>
                </a:extLst>
              </p:cNvPr>
              <p:cNvSpPr/>
              <p:nvPr/>
            </p:nvSpPr>
            <p:spPr>
              <a:xfrm>
                <a:off x="5283434" y="4117580"/>
                <a:ext cx="1713757" cy="1713751"/>
              </a:xfrm>
              <a:prstGeom prst="ellipse">
                <a:avLst/>
              </a:prstGeom>
              <a:solidFill>
                <a:srgbClr val="94C7FF"/>
              </a:solidFill>
              <a:ln w="254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1579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</a:t>
                </a:r>
                <a:endPara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971DF26-5CF7-4CF2-9C2D-9CAA9D4AC69D}"/>
                  </a:ext>
                </a:extLst>
              </p:cNvPr>
              <p:cNvGrpSpPr/>
              <p:nvPr/>
            </p:nvGrpSpPr>
            <p:grpSpPr>
              <a:xfrm>
                <a:off x="4890796" y="1765236"/>
                <a:ext cx="252704" cy="4390689"/>
                <a:chOff x="4890796" y="1765236"/>
                <a:chExt cx="252704" cy="4390689"/>
              </a:xfrm>
            </p:grpSpPr>
            <p:sp>
              <p:nvSpPr>
                <p:cNvPr id="29" name="화살표: 갈매기형 수장 28">
                  <a:extLst>
                    <a:ext uri="{FF2B5EF4-FFF2-40B4-BE49-F238E27FC236}">
                      <a16:creationId xmlns:a16="http://schemas.microsoft.com/office/drawing/2014/main" id="{06CD5AB2-5E65-4497-83A0-2E33FA164C2A}"/>
                    </a:ext>
                  </a:extLst>
                </p:cNvPr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0" name="화살표: 갈매기형 수장 29">
                  <a:extLst>
                    <a:ext uri="{FF2B5EF4-FFF2-40B4-BE49-F238E27FC236}">
                      <a16:creationId xmlns:a16="http://schemas.microsoft.com/office/drawing/2014/main" id="{D4A71BFA-4467-4BCF-8D3C-4F52ECCF38C0}"/>
                    </a:ext>
                  </a:extLst>
                </p:cNvPr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AA02C9A-F942-4BAA-AEC6-F576DF1AF571}"/>
                  </a:ext>
                </a:extLst>
              </p:cNvPr>
              <p:cNvGrpSpPr/>
              <p:nvPr/>
            </p:nvGrpSpPr>
            <p:grpSpPr>
              <a:xfrm rot="16200000">
                <a:off x="4822995" y="1765236"/>
                <a:ext cx="252704" cy="4390689"/>
                <a:chOff x="4890796" y="1765236"/>
                <a:chExt cx="252704" cy="4390689"/>
              </a:xfrm>
            </p:grpSpPr>
            <p:sp>
              <p:nvSpPr>
                <p:cNvPr id="27" name="화살표: 갈매기형 수장 26">
                  <a:extLst>
                    <a:ext uri="{FF2B5EF4-FFF2-40B4-BE49-F238E27FC236}">
                      <a16:creationId xmlns:a16="http://schemas.microsoft.com/office/drawing/2014/main" id="{929B7E0D-02D5-411D-A880-EA11CBB498B0}"/>
                    </a:ext>
                  </a:extLst>
                </p:cNvPr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화살표: 갈매기형 수장 27">
                  <a:extLst>
                    <a:ext uri="{FF2B5EF4-FFF2-40B4-BE49-F238E27FC236}">
                      <a16:creationId xmlns:a16="http://schemas.microsoft.com/office/drawing/2014/main" id="{F44CC311-75DD-4BA2-A95C-3986E44ADD45}"/>
                    </a:ext>
                  </a:extLst>
                </p:cNvPr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A87424-8E99-42A9-B7A6-FD5847D5E7DF}"/>
                </a:ext>
              </a:extLst>
            </p:cNvPr>
            <p:cNvSpPr/>
            <p:nvPr/>
          </p:nvSpPr>
          <p:spPr>
            <a:xfrm>
              <a:off x="7287412" y="2628427"/>
              <a:ext cx="1741502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내용을 입력하세요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2CA64AA-3983-45E8-8062-5836D54345F9}"/>
                </a:ext>
              </a:extLst>
            </p:cNvPr>
            <p:cNvSpPr/>
            <p:nvPr/>
          </p:nvSpPr>
          <p:spPr>
            <a:xfrm>
              <a:off x="7287412" y="4885852"/>
              <a:ext cx="1741502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내용을 입력하세요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C72C0B-0DAE-40DD-8CA9-BB0C7A2D4953}"/>
                </a:ext>
              </a:extLst>
            </p:cNvPr>
            <p:cNvSpPr/>
            <p:nvPr/>
          </p:nvSpPr>
          <p:spPr>
            <a:xfrm>
              <a:off x="877087" y="2628427"/>
              <a:ext cx="1741502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내용을 입력하세요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C0F1F4D-0C98-4CBF-B197-CA4397F69D88}"/>
                </a:ext>
              </a:extLst>
            </p:cNvPr>
            <p:cNvSpPr/>
            <p:nvPr/>
          </p:nvSpPr>
          <p:spPr>
            <a:xfrm>
              <a:off x="877087" y="4885852"/>
              <a:ext cx="1741502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2903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928287" cy="461665"/>
            <a:chOff x="-13148" y="1258286"/>
            <a:chExt cx="292828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소제목을 입력하세요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6F871C-B2B0-4C71-BAD3-F681BAF47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869695"/>
              </p:ext>
            </p:extLst>
          </p:nvPr>
        </p:nvGraphicFramePr>
        <p:xfrm>
          <a:off x="577528" y="2365455"/>
          <a:ext cx="9538344" cy="452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7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7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7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7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1A7D4D8-72C5-4836-9B0B-AEA36D4B6C8B}"/>
              </a:ext>
            </a:extLst>
          </p:cNvPr>
          <p:cNvGrpSpPr/>
          <p:nvPr/>
        </p:nvGrpSpPr>
        <p:grpSpPr>
          <a:xfrm>
            <a:off x="534669" y="1872917"/>
            <a:ext cx="9581203" cy="503238"/>
            <a:chOff x="534669" y="2082800"/>
            <a:chExt cx="9581203" cy="50323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7323D9-A1AE-47D9-B298-0198B98B2E93}"/>
                </a:ext>
              </a:extLst>
            </p:cNvPr>
            <p:cNvGrpSpPr/>
            <p:nvPr/>
          </p:nvGrpSpPr>
          <p:grpSpPr>
            <a:xfrm>
              <a:off x="534669" y="2082800"/>
              <a:ext cx="9581203" cy="503238"/>
              <a:chOff x="534669" y="2082800"/>
              <a:chExt cx="9581203" cy="50323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821F958F-76EA-4FF0-B0B8-0E5D296C0439}"/>
                  </a:ext>
                </a:extLst>
              </p:cNvPr>
              <p:cNvSpPr/>
              <p:nvPr/>
            </p:nvSpPr>
            <p:spPr>
              <a:xfrm>
                <a:off x="534669" y="2082800"/>
                <a:ext cx="9581203" cy="503238"/>
              </a:xfrm>
              <a:prstGeom prst="roundRect">
                <a:avLst/>
              </a:prstGeom>
              <a:solidFill>
                <a:srgbClr val="94C7FF"/>
              </a:solidFill>
              <a:ln w="381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2352645-BFE8-4D4D-8E56-81CE18211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2433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A7B7E7A-5070-471C-918A-F76D546BE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7492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E5CA5F1-1E76-4165-9B4E-91372FBBF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431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09F6ADB-5683-4609-B74B-F3D64B68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3856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B82E20B-E0D4-4F84-9543-1CDE3848E7D1}"/>
                </a:ext>
              </a:extLst>
            </p:cNvPr>
            <p:cNvSpPr/>
            <p:nvPr/>
          </p:nvSpPr>
          <p:spPr>
            <a:xfrm>
              <a:off x="534670" y="2225899"/>
              <a:ext cx="1267748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순서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C10C9F-392E-4B1C-AE2A-6527FD54864F}"/>
                </a:ext>
              </a:extLst>
            </p:cNvPr>
            <p:cNvSpPr/>
            <p:nvPr/>
          </p:nvSpPr>
          <p:spPr>
            <a:xfrm>
              <a:off x="1817370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9FD935-8425-41E7-8340-904C44FE419A}"/>
                </a:ext>
              </a:extLst>
            </p:cNvPr>
            <p:cNvSpPr/>
            <p:nvPr/>
          </p:nvSpPr>
          <p:spPr>
            <a:xfrm>
              <a:off x="3893820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421CE0-702E-49F8-88E4-3E4DAF3849C7}"/>
                </a:ext>
              </a:extLst>
            </p:cNvPr>
            <p:cNvSpPr/>
            <p:nvPr/>
          </p:nvSpPr>
          <p:spPr>
            <a:xfrm>
              <a:off x="5963920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C97123-9F17-4D7B-8E9F-5B09EA97B917}"/>
                </a:ext>
              </a:extLst>
            </p:cNvPr>
            <p:cNvSpPr/>
            <p:nvPr/>
          </p:nvSpPr>
          <p:spPr>
            <a:xfrm>
              <a:off x="8040370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1055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B71645-2316-41A3-9371-23A29368E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03"/>
            <a:ext cx="10690390" cy="7560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D016A-2850-46F6-B8D7-3F46950BF89E}"/>
              </a:ext>
            </a:extLst>
          </p:cNvPr>
          <p:cNvSpPr txBox="1"/>
          <p:nvPr/>
        </p:nvSpPr>
        <p:spPr>
          <a:xfrm>
            <a:off x="552528" y="3054491"/>
            <a:ext cx="3322513" cy="92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9C3D526-25DB-4063-9967-D780A96EA3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829" y="2375339"/>
            <a:ext cx="3711524" cy="58323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6CDF69-478E-4EDB-8D06-6E2AA68FAB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0000" r="18757"/>
          <a:stretch/>
        </p:blipFill>
        <p:spPr>
          <a:xfrm>
            <a:off x="9209695" y="-299844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B877352A-FAF0-4B1F-AAFB-FF961D82F5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426" b="25381"/>
          <a:stretch/>
        </p:blipFill>
        <p:spPr>
          <a:xfrm>
            <a:off x="-424074" y="6685818"/>
            <a:ext cx="2753399" cy="11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96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55766" y="1791196"/>
            <a:ext cx="7848600" cy="545455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4175166" y="1562596"/>
            <a:ext cx="2209800" cy="381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marL="90488" indent="-90488" algn="ctr">
              <a:buClr>
                <a:srgbClr val="000000"/>
              </a:buClr>
              <a:buSzPct val="90000"/>
              <a:buFont typeface="Monotype Sorts" pitchFamily="2" charset="2"/>
              <a:buNone/>
            </a:pPr>
            <a:r>
              <a:rPr lang="ko-KR" altLang="en-US" sz="1600" b="1">
                <a:latin typeface="Times New Roman" pitchFamily="18" charset="0"/>
              </a:rPr>
              <a:t>서비스 시나리오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5672" y="1935679"/>
            <a:ext cx="737457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 err="1"/>
              <a:t>사이트명</a:t>
            </a:r>
            <a:r>
              <a:rPr lang="ko-KR" altLang="en-US" sz="1300" dirty="0"/>
              <a:t> </a:t>
            </a:r>
            <a:r>
              <a:rPr lang="en-US" altLang="ko-KR" sz="1300" dirty="0"/>
              <a:t>:</a:t>
            </a:r>
            <a:r>
              <a:rPr lang="en-US" altLang="ko-KR" sz="1300" dirty="0" err="1"/>
              <a:t>oo</a:t>
            </a:r>
            <a:r>
              <a:rPr lang="ko-KR" altLang="en-US" sz="1300" dirty="0"/>
              <a:t>사이트</a:t>
            </a:r>
          </a:p>
          <a:p>
            <a:r>
              <a:rPr lang="en-US" altLang="ko-KR" sz="1300" dirty="0"/>
              <a:t>-</a:t>
            </a:r>
            <a:r>
              <a:rPr lang="ko-KR" altLang="en-US" sz="1300" dirty="0"/>
              <a:t>대상고객 </a:t>
            </a:r>
            <a:r>
              <a:rPr lang="en-US" altLang="ko-KR" sz="1300" dirty="0"/>
              <a:t>:20</a:t>
            </a:r>
            <a:r>
              <a:rPr lang="ko-KR" altLang="en-US" sz="1300" dirty="0"/>
              <a:t>대 중반 직장인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종로구에 사는 </a:t>
            </a:r>
            <a:r>
              <a:rPr lang="en-US" altLang="ko-KR" sz="1200" dirty="0"/>
              <a:t>25</a:t>
            </a:r>
            <a:r>
              <a:rPr lang="ko-KR" altLang="en-US" sz="1200" dirty="0"/>
              <a:t>세 직장인 </a:t>
            </a:r>
            <a:r>
              <a:rPr lang="ko-KR" altLang="en-US" sz="1200" dirty="0" err="1"/>
              <a:t>나신입씨는</a:t>
            </a:r>
            <a:r>
              <a:rPr lang="ko-KR" altLang="en-US" sz="1200" dirty="0"/>
              <a:t> </a:t>
            </a:r>
            <a:r>
              <a:rPr lang="en-US" altLang="ko-KR" sz="1200" dirty="0"/>
              <a:t>`</a:t>
            </a:r>
            <a:r>
              <a:rPr lang="ko-KR" altLang="en-US" sz="1200" dirty="0"/>
              <a:t>예금</a:t>
            </a:r>
            <a:r>
              <a:rPr lang="en-US" altLang="ko-KR" sz="1200" dirty="0"/>
              <a:t>/</a:t>
            </a:r>
            <a:r>
              <a:rPr lang="ko-KR" altLang="en-US" sz="1200" dirty="0"/>
              <a:t>적금 서비스를 쉽게 확인할 수 있는 통합관리사이트 </a:t>
            </a:r>
            <a:r>
              <a:rPr lang="en-US" altLang="ko-KR" sz="1200" dirty="0" err="1"/>
              <a:t>oo</a:t>
            </a:r>
            <a:r>
              <a:rPr lang="ko-KR" altLang="en-US" sz="1200" dirty="0"/>
              <a:t>가 오픈했습니다</a:t>
            </a:r>
            <a:r>
              <a:rPr lang="en-US" altLang="ko-KR" sz="1200" dirty="0"/>
              <a:t>.`</a:t>
            </a:r>
            <a:r>
              <a:rPr lang="ko-KR" altLang="en-US" sz="1200" dirty="0"/>
              <a:t>라는 </a:t>
            </a:r>
            <a:r>
              <a:rPr lang="en-US" altLang="ko-KR" sz="1200" dirty="0"/>
              <a:t>E-mail</a:t>
            </a:r>
            <a:r>
              <a:rPr lang="ko-KR" altLang="en-US" sz="1200" dirty="0"/>
              <a:t>을 받고 링크된 페이지로 이동했다</a:t>
            </a:r>
            <a:r>
              <a:rPr lang="en-US" altLang="ko-KR" sz="1200" dirty="0"/>
              <a:t>. </a:t>
            </a:r>
            <a:r>
              <a:rPr lang="ko-KR" altLang="en-US" sz="1200" dirty="0"/>
              <a:t>사실 </a:t>
            </a:r>
            <a:r>
              <a:rPr lang="ko-KR" altLang="en-US" sz="1200" dirty="0" err="1"/>
              <a:t>나신입씨는</a:t>
            </a:r>
            <a:r>
              <a:rPr lang="ko-KR" altLang="en-US" sz="1200" dirty="0"/>
              <a:t> 막 회사에 입사한 직장인이었기 때문에 예금을 위한 적절한 서비스를 찾고 있었기 때문이다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사이트를 둘러보니 </a:t>
            </a:r>
            <a:r>
              <a:rPr lang="en-US" altLang="ko-KR" sz="1200" dirty="0"/>
              <a:t>(</a:t>
            </a:r>
            <a:r>
              <a:rPr lang="ko-KR" altLang="en-US" sz="1200" dirty="0"/>
              <a:t>사이트 묘사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메뉴바의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MyPage</a:t>
            </a:r>
            <a:r>
              <a:rPr lang="ko-KR" altLang="en-US" sz="1200" dirty="0"/>
              <a:t>를 누르자 ‘해당 사용자는 권한이 없습니다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해당 글을 보고 싶으면 회원가입을 해주세요</a:t>
            </a:r>
            <a:r>
              <a:rPr lang="en-US" altLang="ko-KR" sz="1200" dirty="0"/>
              <a:t>.’</a:t>
            </a:r>
            <a:r>
              <a:rPr lang="ko-KR" altLang="en-US" sz="1200" dirty="0"/>
              <a:t>라는 창이 떠 나신입씨는 바로 회원가입을 하고 </a:t>
            </a:r>
            <a:r>
              <a:rPr lang="ko-KR" altLang="en-US" sz="1200" dirty="0" err="1"/>
              <a:t>로그인을</a:t>
            </a:r>
            <a:r>
              <a:rPr lang="ko-KR" altLang="en-US" sz="1200" dirty="0"/>
              <a:t> 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페이지 가장 상단에는 사이트 로고가 있었으며</a:t>
            </a:r>
            <a:r>
              <a:rPr lang="en-US" altLang="ko-KR" sz="1200" dirty="0"/>
              <a:t>, </a:t>
            </a:r>
            <a:r>
              <a:rPr lang="ko-KR" altLang="en-US" sz="1200" dirty="0"/>
              <a:t>그 오른쪽에는 ‘</a:t>
            </a:r>
            <a:r>
              <a:rPr lang="ko-KR" altLang="en-US" sz="1200" dirty="0" err="1"/>
              <a:t>나신입님의</a:t>
            </a:r>
            <a:r>
              <a:rPr lang="ko-KR" altLang="en-US" sz="1200" dirty="0"/>
              <a:t> 방문을 환영합니다</a:t>
            </a:r>
            <a:r>
              <a:rPr lang="en-US" altLang="ko-KR" sz="1200" dirty="0"/>
              <a:t>.’ </a:t>
            </a:r>
            <a:r>
              <a:rPr lang="ko-KR" altLang="en-US" sz="1200" dirty="0"/>
              <a:t>라는 글씨가 적혀있었다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</a:t>
            </a:r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자신에게 맞는 예금 상품을 찾기 위하여 </a:t>
            </a:r>
            <a:r>
              <a:rPr lang="ko-KR" altLang="en-US" sz="1200" dirty="0" err="1"/>
              <a:t>나신입씨가</a:t>
            </a:r>
            <a:r>
              <a:rPr lang="ko-KR" altLang="en-US" sz="1200" dirty="0"/>
              <a:t> ‘상품소개’란 을 클릭하자</a:t>
            </a:r>
            <a:r>
              <a:rPr lang="en-US" altLang="ko-KR" sz="1200" dirty="0"/>
              <a:t>, </a:t>
            </a:r>
            <a:r>
              <a:rPr lang="ko-KR" altLang="en-US" sz="1200" dirty="0"/>
              <a:t>화면에는 각 은행사이트의 다양한 예</a:t>
            </a:r>
            <a:r>
              <a:rPr lang="en-US" altLang="ko-KR" sz="1200" dirty="0"/>
              <a:t>/</a:t>
            </a:r>
            <a:r>
              <a:rPr lang="ko-KR" altLang="en-US" sz="1200" dirty="0"/>
              <a:t>적금 상품들이 깔끔하게 화면에 나타났다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이제 막 대학교를 졸업한 </a:t>
            </a:r>
            <a:r>
              <a:rPr lang="ko-KR" altLang="en-US" sz="1200" dirty="0" err="1"/>
              <a:t>나신입씨는</a:t>
            </a:r>
            <a:r>
              <a:rPr lang="ko-KR" altLang="en-US" sz="1200" dirty="0"/>
              <a:t> 금융에 관한 정보를 잘 알지 못했다</a:t>
            </a:r>
            <a:r>
              <a:rPr lang="en-US" altLang="ko-KR" sz="1200" dirty="0"/>
              <a:t>. </a:t>
            </a:r>
            <a:r>
              <a:rPr lang="ko-KR" altLang="en-US" sz="1200" dirty="0"/>
              <a:t>다행히도 사이트에는 이를 위한 다양한 정보들이 있었다</a:t>
            </a:r>
            <a:r>
              <a:rPr lang="en-US" altLang="ko-KR" sz="1200" dirty="0"/>
              <a:t>. ‘</a:t>
            </a:r>
            <a:r>
              <a:rPr lang="ko-KR" altLang="en-US" sz="1200" dirty="0"/>
              <a:t>커뮤니티’ 게시판에 들어가 예금상품에 관한 다양한 정보들을 손쉽게 얻을 수 있었으며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어려운 단어가 있을 땐 사이트의 ‘금융 용어 사전’을 참고하면 되었기 때문이다</a:t>
            </a:r>
            <a:r>
              <a:rPr lang="en-US" altLang="ko-KR" sz="1200" dirty="0"/>
              <a:t>. </a:t>
            </a:r>
            <a:r>
              <a:rPr lang="ko-KR" altLang="en-US" sz="1200" dirty="0"/>
              <a:t>목록에는 ‘재테크 노하우’나 ‘</a:t>
            </a:r>
            <a:r>
              <a:rPr lang="ko-KR" altLang="en-US" sz="1200" dirty="0" err="1"/>
              <a:t>토론방</a:t>
            </a:r>
            <a:r>
              <a:rPr lang="ko-KR" altLang="en-US" sz="1200" dirty="0"/>
              <a:t>’ 같은 게시판도 보였는데</a:t>
            </a:r>
            <a:r>
              <a:rPr lang="en-US" altLang="ko-KR" sz="1200" dirty="0"/>
              <a:t>, </a:t>
            </a:r>
            <a:r>
              <a:rPr lang="ko-KR" altLang="en-US" sz="1200" dirty="0"/>
              <a:t>전문성 높은 글들이 많아 작성자들에 대한 신뢰감이 생겼다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특히</a:t>
            </a:r>
            <a:r>
              <a:rPr lang="en-US" altLang="ko-KR" sz="1200" dirty="0"/>
              <a:t>, ‘</a:t>
            </a:r>
            <a:r>
              <a:rPr lang="ko-KR" altLang="en-US" sz="1200" dirty="0"/>
              <a:t>상품 리뷰’ 게시판은 상품 결정에 큰 도움을 주었다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나신입씨와</a:t>
            </a:r>
            <a:r>
              <a:rPr lang="ko-KR" altLang="en-US" sz="1200" dirty="0"/>
              <a:t> 비슷한 </a:t>
            </a:r>
            <a:r>
              <a:rPr lang="ko-KR" altLang="en-US" sz="1200" dirty="0" err="1"/>
              <a:t>나잇대의</a:t>
            </a:r>
            <a:r>
              <a:rPr lang="ko-KR" altLang="en-US" sz="1200" dirty="0"/>
              <a:t> 고객들이 직접 상품을 사용해 보고 남긴 글을 볼 수 있었기 때문이다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dirty="0" err="1"/>
              <a:t>나신입씨는</a:t>
            </a:r>
            <a:r>
              <a:rPr lang="ko-KR" altLang="en-US" sz="1200" dirty="0"/>
              <a:t>  </a:t>
            </a:r>
            <a:r>
              <a:rPr lang="en-US" altLang="ko-KR" sz="1200" dirty="0" err="1"/>
              <a:t>oo</a:t>
            </a:r>
            <a:r>
              <a:rPr lang="ko-KR" altLang="en-US" sz="1200" dirty="0"/>
              <a:t>은행의 </a:t>
            </a:r>
            <a:r>
              <a:rPr lang="en-US" altLang="ko-KR" sz="1200" dirty="0" err="1"/>
              <a:t>oo</a:t>
            </a:r>
            <a:r>
              <a:rPr lang="en-US" altLang="ko-KR" sz="1200" dirty="0"/>
              <a:t> </a:t>
            </a:r>
            <a:r>
              <a:rPr lang="ko-KR" altLang="en-US" sz="1200" dirty="0"/>
              <a:t>상품에 가입했다</a:t>
            </a:r>
            <a:r>
              <a:rPr lang="en-US" altLang="ko-KR" sz="1200" dirty="0"/>
              <a:t>. ( </a:t>
            </a:r>
            <a:r>
              <a:rPr lang="ko-KR" altLang="en-US" sz="1200" dirty="0"/>
              <a:t>상품의 장점 </a:t>
            </a:r>
            <a:r>
              <a:rPr lang="en-US" altLang="ko-KR" sz="1200" dirty="0"/>
              <a:t>) </a:t>
            </a:r>
            <a:r>
              <a:rPr lang="ko-KR" altLang="en-US" sz="1200" dirty="0"/>
              <a:t>번거롭게 은행에 가고</a:t>
            </a:r>
            <a:r>
              <a:rPr lang="en-US" altLang="ko-KR" sz="1200" dirty="0"/>
              <a:t>, </a:t>
            </a:r>
            <a:r>
              <a:rPr lang="ko-KR" altLang="en-US" sz="1200" dirty="0"/>
              <a:t>정보를 찾아야 하는 복잡한 과정이 간단하게 ‘</a:t>
            </a:r>
            <a:r>
              <a:rPr lang="en-US" altLang="ko-KR" sz="1200" dirty="0" err="1"/>
              <a:t>oo</a:t>
            </a:r>
            <a:r>
              <a:rPr lang="en-US" altLang="ko-KR" sz="1200" dirty="0"/>
              <a:t> </a:t>
            </a:r>
            <a:r>
              <a:rPr lang="ko-KR" altLang="en-US" sz="1200" dirty="0"/>
              <a:t>사이트’에서 해결되었다</a:t>
            </a:r>
            <a:r>
              <a:rPr lang="en-US" altLang="ko-KR" sz="1200" dirty="0"/>
              <a:t>. </a:t>
            </a:r>
            <a:r>
              <a:rPr lang="ko-KR" altLang="en-US" sz="1200" dirty="0"/>
              <a:t>주변에 자신에게 맞는 예</a:t>
            </a:r>
            <a:r>
              <a:rPr lang="en-US" altLang="ko-KR" sz="1200" dirty="0"/>
              <a:t>·</a:t>
            </a:r>
            <a:r>
              <a:rPr lang="ko-KR" altLang="en-US" sz="1200" dirty="0"/>
              <a:t>적금 상품을 찾는 사람이 있다면 </a:t>
            </a:r>
            <a:r>
              <a:rPr lang="ko-KR" altLang="en-US" sz="1200" dirty="0" err="1"/>
              <a:t>나신입씨는</a:t>
            </a:r>
            <a:r>
              <a:rPr lang="ko-KR" altLang="en-US" sz="1200" dirty="0"/>
              <a:t> 망설임 없이 ‘</a:t>
            </a:r>
            <a:r>
              <a:rPr lang="en-US" altLang="ko-KR" sz="1200" dirty="0" err="1"/>
              <a:t>oo</a:t>
            </a:r>
            <a:r>
              <a:rPr lang="ko-KR" altLang="en-US" sz="1200" dirty="0"/>
              <a:t>사이트’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추천해 줄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312734" cy="461665"/>
            <a:chOff x="-13148" y="1258286"/>
            <a:chExt cx="2312734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9127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메뉴구조도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Line 2"/>
          <p:cNvSpPr>
            <a:spLocks noChangeShapeType="1"/>
          </p:cNvSpPr>
          <p:nvPr/>
        </p:nvSpPr>
        <p:spPr bwMode="auto">
          <a:xfrm flipV="1">
            <a:off x="1633324" y="4094224"/>
            <a:ext cx="7350673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Line 3"/>
          <p:cNvSpPr>
            <a:spLocks noChangeShapeType="1"/>
          </p:cNvSpPr>
          <p:nvPr/>
        </p:nvSpPr>
        <p:spPr bwMode="auto">
          <a:xfrm>
            <a:off x="5302979" y="2172825"/>
            <a:ext cx="0" cy="1921417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Line 4"/>
          <p:cNvSpPr>
            <a:spLocks noChangeShapeType="1"/>
          </p:cNvSpPr>
          <p:nvPr/>
        </p:nvSpPr>
        <p:spPr bwMode="auto">
          <a:xfrm>
            <a:off x="1611079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7937069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>
            <a:off x="6600592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Line 7"/>
          <p:cNvSpPr>
            <a:spLocks noChangeShapeType="1"/>
          </p:cNvSpPr>
          <p:nvPr/>
        </p:nvSpPr>
        <p:spPr bwMode="auto">
          <a:xfrm>
            <a:off x="2769359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>
            <a:off x="4016737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>
            <a:off x="5311687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Line 10"/>
          <p:cNvSpPr>
            <a:spLocks noChangeShapeType="1"/>
          </p:cNvSpPr>
          <p:nvPr/>
        </p:nvSpPr>
        <p:spPr bwMode="auto">
          <a:xfrm>
            <a:off x="9006250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987390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매물광장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234768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상품소개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2234768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예금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2234768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적금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987390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공지사항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Rectangle 19"/>
          <p:cNvSpPr>
            <a:spLocks noChangeArrowheads="1"/>
          </p:cNvSpPr>
          <p:nvPr/>
        </p:nvSpPr>
        <p:spPr bwMode="auto">
          <a:xfrm>
            <a:off x="4058552" y="1910335"/>
            <a:ext cx="2494756" cy="251989"/>
          </a:xfrm>
          <a:prstGeom prst="rect">
            <a:avLst/>
          </a:prstGeom>
          <a:solidFill>
            <a:srgbClr val="A6D4FF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http://www.000.com</a:t>
            </a:r>
          </a:p>
        </p:txBody>
      </p:sp>
      <p:sp>
        <p:nvSpPr>
          <p:cNvPr id="35" name="Line 20"/>
          <p:cNvSpPr>
            <a:spLocks noChangeShapeType="1"/>
          </p:cNvSpPr>
          <p:nvPr/>
        </p:nvSpPr>
        <p:spPr bwMode="auto">
          <a:xfrm>
            <a:off x="5246554" y="2666303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Line 21"/>
          <p:cNvSpPr>
            <a:spLocks noChangeShapeType="1"/>
          </p:cNvSpPr>
          <p:nvPr/>
        </p:nvSpPr>
        <p:spPr bwMode="auto">
          <a:xfrm>
            <a:off x="5246554" y="3002289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Rectangle 22"/>
          <p:cNvSpPr>
            <a:spLocks noChangeArrowheads="1"/>
          </p:cNvSpPr>
          <p:nvPr/>
        </p:nvSpPr>
        <p:spPr bwMode="auto">
          <a:xfrm>
            <a:off x="5602948" y="2834296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최근 공지사항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Line 23"/>
          <p:cNvSpPr>
            <a:spLocks noChangeShapeType="1"/>
          </p:cNvSpPr>
          <p:nvPr/>
        </p:nvSpPr>
        <p:spPr bwMode="auto">
          <a:xfrm>
            <a:off x="5246554" y="3338274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Line 24"/>
          <p:cNvSpPr>
            <a:spLocks noChangeShapeType="1"/>
          </p:cNvSpPr>
          <p:nvPr/>
        </p:nvSpPr>
        <p:spPr bwMode="auto">
          <a:xfrm>
            <a:off x="5246553" y="3674260"/>
            <a:ext cx="406101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Rectangle 25"/>
          <p:cNvSpPr>
            <a:spLocks noChangeArrowheads="1"/>
          </p:cNvSpPr>
          <p:nvPr/>
        </p:nvSpPr>
        <p:spPr bwMode="auto">
          <a:xfrm>
            <a:off x="5602948" y="317028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추천상품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Rectangle 26"/>
          <p:cNvSpPr>
            <a:spLocks noChangeArrowheads="1"/>
          </p:cNvSpPr>
          <p:nvPr/>
        </p:nvSpPr>
        <p:spPr bwMode="auto">
          <a:xfrm>
            <a:off x="5602948" y="2498310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Line 27"/>
          <p:cNvSpPr>
            <a:spLocks noChangeShapeType="1"/>
          </p:cNvSpPr>
          <p:nvPr/>
        </p:nvSpPr>
        <p:spPr bwMode="auto">
          <a:xfrm>
            <a:off x="4890161" y="2666303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Line 28"/>
          <p:cNvSpPr>
            <a:spLocks noChangeShapeType="1"/>
          </p:cNvSpPr>
          <p:nvPr/>
        </p:nvSpPr>
        <p:spPr bwMode="auto">
          <a:xfrm>
            <a:off x="4890161" y="3002289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Rectangle 29"/>
          <p:cNvSpPr>
            <a:spLocks noChangeArrowheads="1"/>
          </p:cNvSpPr>
          <p:nvPr/>
        </p:nvSpPr>
        <p:spPr bwMode="auto">
          <a:xfrm>
            <a:off x="3820979" y="2498310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Line 30"/>
          <p:cNvSpPr>
            <a:spLocks noChangeShapeType="1"/>
          </p:cNvSpPr>
          <p:nvPr/>
        </p:nvSpPr>
        <p:spPr bwMode="auto">
          <a:xfrm>
            <a:off x="4890161" y="3338274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Rectangle 31"/>
          <p:cNvSpPr>
            <a:spLocks noChangeArrowheads="1"/>
          </p:cNvSpPr>
          <p:nvPr/>
        </p:nvSpPr>
        <p:spPr bwMode="auto">
          <a:xfrm>
            <a:off x="3820979" y="2834296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금융용어사전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Line 32"/>
          <p:cNvSpPr>
            <a:spLocks noChangeShapeType="1"/>
          </p:cNvSpPr>
          <p:nvPr/>
        </p:nvSpPr>
        <p:spPr bwMode="auto">
          <a:xfrm>
            <a:off x="4890161" y="3674260"/>
            <a:ext cx="346857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Rectangle 33"/>
          <p:cNvSpPr>
            <a:spLocks noChangeArrowheads="1"/>
          </p:cNvSpPr>
          <p:nvPr/>
        </p:nvSpPr>
        <p:spPr bwMode="auto">
          <a:xfrm>
            <a:off x="3820979" y="317028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동영상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Rectangle 34"/>
          <p:cNvSpPr>
            <a:spLocks noChangeArrowheads="1"/>
          </p:cNvSpPr>
          <p:nvPr/>
        </p:nvSpPr>
        <p:spPr bwMode="auto">
          <a:xfrm>
            <a:off x="3820979" y="3506267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94C7FF"/>
                </a:highlight>
                <a:latin typeface="맑은 고딕" pitchFamily="50" charset="-127"/>
                <a:ea typeface="맑은 고딕" pitchFamily="50" charset="-127"/>
              </a:rPr>
              <a:t>검색</a:t>
            </a:r>
            <a:endParaRPr lang="ko-KR" altLang="ko-KR" sz="1100" dirty="0">
              <a:highlight>
                <a:srgbClr val="94C7FF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Rectangle 35"/>
          <p:cNvSpPr>
            <a:spLocks noChangeArrowheads="1"/>
          </p:cNvSpPr>
          <p:nvPr/>
        </p:nvSpPr>
        <p:spPr bwMode="auto">
          <a:xfrm>
            <a:off x="5602948" y="3506267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100" dirty="0" err="1">
                <a:latin typeface="맑은 고딕" pitchFamily="50" charset="-127"/>
                <a:ea typeface="맑은 고딕" pitchFamily="50" charset="-127"/>
              </a:rPr>
              <a:t>sns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Rectangle 36"/>
          <p:cNvSpPr>
            <a:spLocks noChangeArrowheads="1"/>
          </p:cNvSpPr>
          <p:nvPr/>
        </p:nvSpPr>
        <p:spPr bwMode="auto">
          <a:xfrm>
            <a:off x="987390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사이트 소개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Rectangle 37"/>
          <p:cNvSpPr>
            <a:spLocks noChangeArrowheads="1"/>
          </p:cNvSpPr>
          <p:nvPr/>
        </p:nvSpPr>
        <p:spPr bwMode="auto">
          <a:xfrm>
            <a:off x="987390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새소식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Rectangle 43"/>
          <p:cNvSpPr>
            <a:spLocks noChangeArrowheads="1"/>
          </p:cNvSpPr>
          <p:nvPr/>
        </p:nvSpPr>
        <p:spPr bwMode="auto">
          <a:xfrm>
            <a:off x="3482146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커뮤니티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Rectangle 44"/>
          <p:cNvSpPr>
            <a:spLocks noChangeArrowheads="1"/>
          </p:cNvSpPr>
          <p:nvPr/>
        </p:nvSpPr>
        <p:spPr bwMode="auto">
          <a:xfrm>
            <a:off x="4729525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고객센터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Rectangle 45"/>
          <p:cNvSpPr>
            <a:spLocks noChangeArrowheads="1"/>
          </p:cNvSpPr>
          <p:nvPr/>
        </p:nvSpPr>
        <p:spPr bwMode="auto">
          <a:xfrm>
            <a:off x="5976903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관련사이트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46"/>
          <p:cNvSpPr>
            <a:spLocks noChangeArrowheads="1"/>
          </p:cNvSpPr>
          <p:nvPr/>
        </p:nvSpPr>
        <p:spPr bwMode="auto">
          <a:xfrm>
            <a:off x="7224281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My Page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Rectangle 47"/>
          <p:cNvSpPr>
            <a:spLocks noChangeArrowheads="1"/>
          </p:cNvSpPr>
          <p:nvPr/>
        </p:nvSpPr>
        <p:spPr bwMode="auto">
          <a:xfrm>
            <a:off x="8471659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뉴스와 정보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Rectangle 48"/>
          <p:cNvSpPr>
            <a:spLocks noChangeArrowheads="1"/>
          </p:cNvSpPr>
          <p:nvPr/>
        </p:nvSpPr>
        <p:spPr bwMode="auto">
          <a:xfrm>
            <a:off x="3482146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자유게시판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Rectangle 49"/>
          <p:cNvSpPr>
            <a:spLocks noChangeArrowheads="1"/>
          </p:cNvSpPr>
          <p:nvPr/>
        </p:nvSpPr>
        <p:spPr bwMode="auto">
          <a:xfrm>
            <a:off x="4729525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자주하는 질문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Rectangle 50"/>
          <p:cNvSpPr>
            <a:spLocks noChangeArrowheads="1"/>
          </p:cNvSpPr>
          <p:nvPr/>
        </p:nvSpPr>
        <p:spPr bwMode="auto">
          <a:xfrm>
            <a:off x="5976903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국내관련사이트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Rectangle 51"/>
          <p:cNvSpPr>
            <a:spLocks noChangeArrowheads="1"/>
          </p:cNvSpPr>
          <p:nvPr/>
        </p:nvSpPr>
        <p:spPr bwMode="auto">
          <a:xfrm>
            <a:off x="3482146" y="5354187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 err="1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모임방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Rectangle 54"/>
          <p:cNvSpPr>
            <a:spLocks noChangeArrowheads="1"/>
          </p:cNvSpPr>
          <p:nvPr/>
        </p:nvSpPr>
        <p:spPr bwMode="auto">
          <a:xfrm>
            <a:off x="3482146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리뷰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Rectangle 55"/>
          <p:cNvSpPr>
            <a:spLocks noChangeArrowheads="1"/>
          </p:cNvSpPr>
          <p:nvPr/>
        </p:nvSpPr>
        <p:spPr bwMode="auto">
          <a:xfrm>
            <a:off x="4729525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100" dirty="0" err="1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QnA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Rectangle 56"/>
          <p:cNvSpPr>
            <a:spLocks noChangeArrowheads="1"/>
          </p:cNvSpPr>
          <p:nvPr/>
        </p:nvSpPr>
        <p:spPr bwMode="auto">
          <a:xfrm>
            <a:off x="3482146" y="5690173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 err="1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토론방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4729525" y="5354187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Contact-email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Rectangle 60"/>
          <p:cNvSpPr>
            <a:spLocks noChangeArrowheads="1"/>
          </p:cNvSpPr>
          <p:nvPr/>
        </p:nvSpPr>
        <p:spPr bwMode="auto">
          <a:xfrm>
            <a:off x="3482146" y="6026159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 err="1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제태크</a:t>
            </a: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 노하우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Rectangle 61"/>
          <p:cNvSpPr>
            <a:spLocks noChangeArrowheads="1"/>
          </p:cNvSpPr>
          <p:nvPr/>
        </p:nvSpPr>
        <p:spPr bwMode="auto">
          <a:xfrm>
            <a:off x="3482146" y="6362144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BEST </a:t>
            </a: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게시물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5976903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해외관련사이트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Rectangle 73"/>
          <p:cNvSpPr>
            <a:spLocks noChangeArrowheads="1"/>
          </p:cNvSpPr>
          <p:nvPr/>
        </p:nvSpPr>
        <p:spPr bwMode="auto">
          <a:xfrm>
            <a:off x="7224281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94C7FF"/>
                </a:highlight>
                <a:latin typeface="맑은 고딕" pitchFamily="50" charset="-127"/>
                <a:ea typeface="맑은 고딕" pitchFamily="50" charset="-127"/>
              </a:rPr>
              <a:t>내가 작성한 글</a:t>
            </a:r>
            <a:endParaRPr lang="ko-KR" altLang="ko-KR" sz="1100" dirty="0">
              <a:highlight>
                <a:srgbClr val="94C7FF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Rectangle 74"/>
          <p:cNvSpPr>
            <a:spLocks noChangeArrowheads="1"/>
          </p:cNvSpPr>
          <p:nvPr/>
        </p:nvSpPr>
        <p:spPr bwMode="auto">
          <a:xfrm>
            <a:off x="8471659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금융회사정보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Rectangle 76"/>
          <p:cNvSpPr>
            <a:spLocks noChangeArrowheads="1"/>
          </p:cNvSpPr>
          <p:nvPr/>
        </p:nvSpPr>
        <p:spPr bwMode="auto">
          <a:xfrm>
            <a:off x="7224281" y="5354187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가입한 상품 조회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Rectangle 79"/>
          <p:cNvSpPr>
            <a:spLocks noChangeArrowheads="1"/>
          </p:cNvSpPr>
          <p:nvPr/>
        </p:nvSpPr>
        <p:spPr bwMode="auto">
          <a:xfrm>
            <a:off x="7224281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개인정보관리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Rectangle 80"/>
          <p:cNvSpPr>
            <a:spLocks noChangeArrowheads="1"/>
          </p:cNvSpPr>
          <p:nvPr/>
        </p:nvSpPr>
        <p:spPr bwMode="auto">
          <a:xfrm>
            <a:off x="8471659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관련뉴스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Rectangle 94"/>
          <p:cNvSpPr>
            <a:spLocks noChangeArrowheads="1"/>
          </p:cNvSpPr>
          <p:nvPr/>
        </p:nvSpPr>
        <p:spPr bwMode="auto">
          <a:xfrm>
            <a:off x="4016953" y="1322361"/>
            <a:ext cx="2583855" cy="419982"/>
          </a:xfrm>
          <a:prstGeom prst="rect">
            <a:avLst/>
          </a:prstGeom>
          <a:solidFill>
            <a:srgbClr val="59B0FF"/>
          </a:solidFill>
          <a:ln w="952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lIns="104287" tIns="52144" rIns="104287" bIns="52144" anchor="ctr"/>
          <a:lstStyle/>
          <a:p>
            <a:pPr marL="103202" indent="-103202" algn="ctr">
              <a:buClr>
                <a:srgbClr val="000000"/>
              </a:buClr>
              <a:buSzPct val="90000"/>
              <a:defRPr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메뉴구조도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5" name="Rectangle 76"/>
          <p:cNvSpPr>
            <a:spLocks noChangeArrowheads="1"/>
          </p:cNvSpPr>
          <p:nvPr/>
        </p:nvSpPr>
        <p:spPr bwMode="auto">
          <a:xfrm>
            <a:off x="7222305" y="5684709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관심상품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65906" y="1421447"/>
          <a:ext cx="9360000" cy="4899728"/>
        </p:xfrm>
        <a:graphic>
          <a:graphicData uri="http://schemas.openxmlformats.org/drawingml/2006/table">
            <a:tbl>
              <a:tblPr/>
              <a:tblGrid>
                <a:gridCol w="8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90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5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85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1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951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1depth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ID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2depth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ID 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3depth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ID 3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rgbClr val="FFFFFF"/>
                          </a:solidFill>
                          <a:latin typeface="맑은 고딕"/>
                        </a:rPr>
                        <a:t>컨텐츠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 소스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업데이트 주기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rgbClr val="FFFFFF"/>
                          </a:solidFill>
                          <a:latin typeface="맑은 고딕"/>
                        </a:rPr>
                        <a:t>컨텐츠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 유형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Log-in 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여부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Home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0.1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자체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고정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페이지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 찾기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자체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고정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 찾기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44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찾기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0.3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자체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고정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찾기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0.4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자체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고정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사이트 소개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1.1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자체 텍스트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Monthly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글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새 소식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관련뉴스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칼럼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Weekly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1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상품소개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예금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2.1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각 은행사이트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수시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링크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144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적금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2.2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각 은행사이트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수시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링크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커뮤니티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리뷰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3.1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후기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자유게시판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자유게시판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모임방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3.3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자유게시판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토론방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3.4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자유게시판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재테크 노하우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3.5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재테크 관련기사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BEST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게시물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3.6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자유게시판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 txBox="1">
            <a:spLocks/>
          </p:cNvSpPr>
          <p:nvPr/>
        </p:nvSpPr>
        <p:spPr>
          <a:xfrm>
            <a:off x="312007" y="174072"/>
            <a:ext cx="2825645" cy="106182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1007943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108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메뉴구조도 </a:t>
            </a:r>
            <a:r>
              <a:rPr kumimoji="0" lang="en-US" altLang="ko-KR" sz="3600" b="1" i="0" u="none" strike="noStrike" kern="1200" cap="none" spc="-108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2</a:t>
            </a:r>
            <a:br>
              <a:rPr kumimoji="0" lang="en-US" altLang="ko-KR" sz="3600" b="1" i="0" u="none" strike="noStrike" kern="1200" cap="none" spc="-108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</a:br>
            <a:endParaRPr kumimoji="0" lang="ko-KR" altLang="en-US" sz="3400" b="1" i="0" u="none" strike="noStrike" kern="1200" cap="none" spc="-108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6FB8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610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4072"/>
            <a:ext cx="2825645" cy="1061829"/>
          </a:xfrm>
        </p:spPr>
        <p:txBody>
          <a:bodyPr/>
          <a:lstStyle/>
          <a:p>
            <a:r>
              <a:rPr lang="ko-KR" altLang="en-US" sz="3600" dirty="0">
                <a:latin typeface="+mn-ea"/>
                <a:ea typeface="+mn-ea"/>
              </a:rPr>
              <a:t>메뉴구조도 </a:t>
            </a:r>
            <a:r>
              <a:rPr altLang="ko-KR" sz="3600">
                <a:latin typeface="+mn-ea"/>
                <a:ea typeface="+mn-ea"/>
              </a:rPr>
              <a:t>2</a:t>
            </a:r>
            <a:br>
              <a:rPr altLang="ko-KR" sz="3600">
                <a:latin typeface="+mn-ea"/>
                <a:ea typeface="+mn-ea"/>
              </a:rPr>
            </a:b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65906" y="1425216"/>
          <a:ext cx="9360001" cy="5041743"/>
        </p:xfrm>
        <a:graphic>
          <a:graphicData uri="http://schemas.openxmlformats.org/drawingml/2006/table">
            <a:tbl>
              <a:tblPr/>
              <a:tblGrid>
                <a:gridCol w="865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1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13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8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11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071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654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8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1depth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2depth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2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3depth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3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컨텐츠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소스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업데이트 주기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컨텐츠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유형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Log-in 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여부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31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고객센터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자주하는 질문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4.1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자체 텍스트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고정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 -&gt;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읽기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0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자체 텍스트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Contact us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4.3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email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고정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관련사이트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국내관련사이트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각종 금융 사이트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링크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해외관련사이트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5.2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각종 금융 사이트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링크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MyPage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개인정보관리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6.1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회원정보 수정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6.1.1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자체 텍스트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내가작성한글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자체 텍스트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가입상품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6.3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관심상품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6.4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뉴스와 정보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금융회사정보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7.1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금융회사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Monthly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사진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관련뉴스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7.2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각종일간지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Daily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사진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10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9" name="Picture 5" descr="C:\Users\soldesk\Desktop\pencil\hom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258709" y="1047620"/>
          <a:ext cx="4433104" cy="5954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4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893">
                <a:tc gridSpan="6">
                  <a:txBody>
                    <a:bodyPr/>
                    <a:lstStyle/>
                    <a:p>
                      <a:pPr marL="228600" indent="-228600" latinLnBrk="1">
                        <a:lnSpc>
                          <a:spcPct val="100000"/>
                        </a:lnSpc>
                        <a:buAutoNum type="circleNumDbPlain"/>
                      </a:pPr>
                      <a:r>
                        <a:rPr lang="en-US" altLang="ko-KR" sz="1000" baseline="0" dirty="0"/>
                        <a:t>Login.jsp </a:t>
                      </a:r>
                      <a:r>
                        <a:rPr lang="ko-KR" altLang="en-US" sz="1000" baseline="0" dirty="0"/>
                        <a:t>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circleNumDbPlain"/>
                      </a:pPr>
                      <a:r>
                        <a:rPr lang="en-US" altLang="ko-KR" sz="1000" dirty="0"/>
                        <a:t>Register.jsp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circleNumDbPlain"/>
                      </a:pPr>
                      <a:r>
                        <a:rPr lang="ko-KR" altLang="en-US" sz="1000" dirty="0"/>
                        <a:t>해당 </a:t>
                      </a: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사이트로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circleNumDbPlain"/>
                      </a:pPr>
                      <a:r>
                        <a:rPr lang="ko-KR" altLang="en-US" sz="1000" dirty="0"/>
                        <a:t>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상품소개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고객센터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관련사이트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Login Session</a:t>
                      </a:r>
                      <a:r>
                        <a:rPr lang="ko-KR" altLang="en-US" sz="1000" baseline="0" dirty="0"/>
                        <a:t>이 연결되어있으면</a:t>
                      </a:r>
                      <a:r>
                        <a:rPr lang="en-US" altLang="ko-KR" sz="1000" baseline="0" dirty="0"/>
                        <a:t>, ‘</a:t>
                      </a:r>
                      <a:r>
                        <a:rPr lang="en-US" altLang="ko-KR" sz="1000" baseline="0" dirty="0" err="1"/>
                        <a:t>MyPage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아닐 시  </a:t>
                      </a:r>
                      <a:r>
                        <a:rPr lang="ko-KR" altLang="en-US" sz="1000" baseline="0" dirty="0" err="1"/>
                        <a:t>경고창을</a:t>
                      </a:r>
                      <a:r>
                        <a:rPr lang="ko-KR" altLang="en-US" sz="1000" baseline="0" dirty="0"/>
                        <a:t> 띄우고 </a:t>
                      </a:r>
                      <a:r>
                        <a:rPr lang="en-US" altLang="ko-KR" sz="1000" baseline="0" dirty="0"/>
                        <a:t>‘Login.jsp’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 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뉴스와 정보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⑪    공지사항 </a:t>
                      </a:r>
                      <a:r>
                        <a:rPr lang="en-US" altLang="ko-KR" sz="1000" baseline="0" dirty="0"/>
                        <a:t>Database</a:t>
                      </a:r>
                      <a:r>
                        <a:rPr lang="ko-KR" altLang="en-US" sz="1000" baseline="0" dirty="0"/>
                        <a:t>에 있는 게시물 중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가장 최근에 게시된 게시물을 간략히 보여줍니다 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게시물을 최대 </a:t>
                      </a:r>
                      <a:r>
                        <a:rPr lang="en-US" altLang="ko-KR" sz="1000" baseline="0" dirty="0"/>
                        <a:t>3</a:t>
                      </a:r>
                      <a:r>
                        <a:rPr lang="ko-KR" altLang="en-US" sz="1000" baseline="0" dirty="0"/>
                        <a:t>개가 출력되며</a:t>
                      </a:r>
                      <a:r>
                        <a:rPr lang="en-US" altLang="ko-KR" sz="1000" baseline="0" dirty="0"/>
                        <a:t>, ‘- </a:t>
                      </a:r>
                      <a:r>
                        <a:rPr lang="ko-KR" altLang="en-US" sz="1000" baseline="0" dirty="0" err="1"/>
                        <a:t>글제목</a:t>
                      </a:r>
                      <a:r>
                        <a:rPr lang="ko-KR" altLang="en-US" sz="1000" baseline="0" dirty="0"/>
                        <a:t> 게시날짜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의 형태로 출력됩니다</a:t>
                      </a:r>
                      <a:r>
                        <a:rPr lang="en-US" altLang="ko-KR" sz="1000" baseline="0" dirty="0"/>
                        <a:t>. ‘+’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 err="1"/>
                        <a:t>새소식</a:t>
                      </a:r>
                      <a:r>
                        <a:rPr lang="en-US" altLang="ko-KR" sz="1000" baseline="0" dirty="0"/>
                        <a:t>’</a:t>
                      </a:r>
                      <a:r>
                        <a:rPr lang="ko-KR" altLang="en-US" sz="1000" baseline="0" dirty="0"/>
                        <a:t>으로 이동합니다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⑪    커뮤니티 </a:t>
                      </a:r>
                      <a:r>
                        <a:rPr lang="en-US" altLang="ko-KR" sz="1000" baseline="0" dirty="0"/>
                        <a:t>Database</a:t>
                      </a:r>
                      <a:r>
                        <a:rPr lang="ko-KR" altLang="en-US" sz="1000" baseline="0" dirty="0"/>
                        <a:t>에 있는 게시물 중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가장 조회수가 높은 게시물들을 간략히 보여줍니다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게시물은 최대 </a:t>
                      </a:r>
                      <a:r>
                        <a:rPr lang="en-US" altLang="ko-KR" sz="1000" baseline="0" dirty="0"/>
                        <a:t>3</a:t>
                      </a:r>
                      <a:r>
                        <a:rPr lang="ko-KR" altLang="en-US" sz="1000" baseline="0" dirty="0"/>
                        <a:t>개가 </a:t>
                      </a:r>
                      <a:r>
                        <a:rPr lang="ko-KR" altLang="en-US" sz="1000" baseline="0" dirty="0" err="1"/>
                        <a:t>출렵되며</a:t>
                      </a:r>
                      <a:r>
                        <a:rPr lang="en-US" altLang="ko-KR" sz="1000" baseline="0" dirty="0"/>
                        <a:t>, ‘-[</a:t>
                      </a:r>
                      <a:r>
                        <a:rPr lang="ko-KR" altLang="en-US" sz="1000" baseline="0" dirty="0"/>
                        <a:t>게시판 이름</a:t>
                      </a:r>
                      <a:r>
                        <a:rPr lang="en-US" altLang="ko-KR" sz="1000" baseline="0" dirty="0"/>
                        <a:t>] </a:t>
                      </a:r>
                      <a:r>
                        <a:rPr lang="ko-KR" altLang="en-US" sz="1000" baseline="0" dirty="0" err="1"/>
                        <a:t>글제목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형태로 출력됩니다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 ‘+’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&gt;Best </a:t>
                      </a:r>
                      <a:r>
                        <a:rPr lang="ko-KR" altLang="en-US" sz="1000" baseline="0" dirty="0"/>
                        <a:t>게시물</a:t>
                      </a:r>
                      <a:r>
                        <a:rPr lang="en-US" altLang="ko-KR" sz="1000" baseline="0" dirty="0"/>
                        <a:t>’</a:t>
                      </a:r>
                      <a:r>
                        <a:rPr lang="ko-KR" altLang="en-US" sz="1000" baseline="0" dirty="0"/>
                        <a:t>로 이동합니다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⑫    각종 </a:t>
                      </a:r>
                      <a:r>
                        <a:rPr lang="ko-KR" altLang="en-US" sz="1000" baseline="0" dirty="0" err="1"/>
                        <a:t>스트리밍</a:t>
                      </a:r>
                      <a:r>
                        <a:rPr lang="ko-KR" altLang="en-US" sz="1000" baseline="0" dirty="0"/>
                        <a:t> 사이트</a:t>
                      </a:r>
                      <a:r>
                        <a:rPr lang="en-US" altLang="ko-KR" sz="1000" baseline="0" dirty="0"/>
                        <a:t>(ex. </a:t>
                      </a:r>
                      <a:r>
                        <a:rPr lang="en-US" altLang="ko-KR" sz="1000" baseline="0" dirty="0" err="1"/>
                        <a:t>Youtube</a:t>
                      </a:r>
                      <a:r>
                        <a:rPr lang="en-US" altLang="ko-KR" sz="1000" baseline="0" dirty="0"/>
                        <a:t>)</a:t>
                      </a:r>
                      <a:r>
                        <a:rPr lang="ko-KR" altLang="en-US" sz="1000" baseline="0" dirty="0"/>
                        <a:t>에서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예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적금</a:t>
                      </a:r>
                      <a:r>
                        <a:rPr lang="en-US" altLang="ko-KR" sz="1000" baseline="0" dirty="0"/>
                        <a:t>’</a:t>
                      </a:r>
                      <a:r>
                        <a:rPr lang="ko-KR" altLang="en-US" sz="1000" baseline="0" dirty="0"/>
                        <a:t>에 관련된 유용한 영상 하나를 썸네일로 보여줍니다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클릭 시 링크된 사이트로 이동합니다</a:t>
                      </a:r>
                      <a:r>
                        <a:rPr lang="en-US" altLang="ko-KR" sz="1000" baseline="0" dirty="0"/>
                        <a:t>. ‘+’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 err="1"/>
                        <a:t>유튜브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제태크</a:t>
                      </a:r>
                      <a:r>
                        <a:rPr lang="ko-KR" altLang="en-US" sz="1000" baseline="0" dirty="0"/>
                        <a:t> 영상 플레이 리스트</a:t>
                      </a:r>
                      <a:r>
                        <a:rPr lang="en-US" altLang="ko-KR" sz="1000" baseline="0" dirty="0"/>
                        <a:t>’</a:t>
                      </a:r>
                      <a:r>
                        <a:rPr lang="ko-KR" altLang="en-US" sz="1000" baseline="0" dirty="0"/>
                        <a:t>로 이동합니다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⑭     상품 </a:t>
                      </a:r>
                      <a:r>
                        <a:rPr lang="en-US" altLang="ko-KR" sz="1000" baseline="0" dirty="0"/>
                        <a:t>database</a:t>
                      </a:r>
                      <a:r>
                        <a:rPr lang="ko-KR" altLang="en-US" sz="1000" baseline="0" dirty="0"/>
                        <a:t>에서 금리가 높은 상품의  은행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금리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우대사항들을 간략하게 출력합니다</a:t>
                      </a:r>
                      <a:r>
                        <a:rPr lang="en-US" altLang="ko-KR" sz="1000" baseline="0" dirty="0"/>
                        <a:t>. ‘+’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en-US" altLang="ko-KR" sz="1000" baseline="0" dirty="0"/>
                        <a:t>, ‘</a:t>
                      </a:r>
                      <a:r>
                        <a:rPr lang="ko-KR" altLang="en-US" sz="1000" baseline="0" dirty="0"/>
                        <a:t>상품소개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예금</a:t>
                      </a:r>
                      <a:r>
                        <a:rPr lang="en-US" altLang="ko-KR" sz="1000" baseline="0" dirty="0"/>
                        <a:t>’</a:t>
                      </a:r>
                      <a:r>
                        <a:rPr lang="ko-KR" altLang="en-US" sz="1000" baseline="0" dirty="0"/>
                        <a:t>으로 이동합니다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⑮     용어 사전 로고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en-US" sz="1000" dirty="0"/>
                        <a:t>http://fine.fss.or.kr/main/fin_tip/dic/financedic.jsp’ </a:t>
                      </a:r>
                      <a:r>
                        <a:rPr lang="ko-KR" altLang="en-US" sz="1000" dirty="0"/>
                        <a:t>사이트로 이동합니다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⑯    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’, ‘</a:t>
                      </a:r>
                      <a:r>
                        <a:rPr lang="ko-KR" altLang="en-US" sz="1000" baseline="0" dirty="0"/>
                        <a:t>예</a:t>
                      </a:r>
                      <a:r>
                        <a:rPr lang="en-US" altLang="ko-KR" sz="1000" baseline="0" dirty="0"/>
                        <a:t>/</a:t>
                      </a:r>
                      <a:r>
                        <a:rPr lang="ko-KR" altLang="en-US" sz="1000" baseline="0" dirty="0"/>
                        <a:t>적금 상품</a:t>
                      </a:r>
                      <a:r>
                        <a:rPr lang="en-US" altLang="ko-KR" sz="1000" baseline="0" dirty="0"/>
                        <a:t>’, 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’,’ </a:t>
                      </a:r>
                      <a:r>
                        <a:rPr lang="ko-KR" altLang="en-US" sz="1000" baseline="0" dirty="0"/>
                        <a:t>관련사이트</a:t>
                      </a:r>
                      <a:r>
                        <a:rPr lang="en-US" altLang="ko-KR" sz="1000" baseline="0" dirty="0"/>
                        <a:t>’, ‘</a:t>
                      </a:r>
                      <a:r>
                        <a:rPr lang="ko-KR" altLang="en-US" sz="1000" baseline="0" dirty="0"/>
                        <a:t>뉴스와 정보</a:t>
                      </a:r>
                      <a:r>
                        <a:rPr lang="en-US" altLang="ko-KR" sz="1000" baseline="0" dirty="0"/>
                        <a:t>’ database</a:t>
                      </a:r>
                      <a:r>
                        <a:rPr lang="ko-KR" altLang="en-US" sz="1000" baseline="0" dirty="0"/>
                        <a:t>에서 검색어와 동일한 </a:t>
                      </a:r>
                      <a:r>
                        <a:rPr lang="ko-KR" altLang="en-US" sz="1000" baseline="0" dirty="0" err="1"/>
                        <a:t>게시글을</a:t>
                      </a:r>
                      <a:r>
                        <a:rPr lang="ko-KR" altLang="en-US" sz="1000" baseline="0" dirty="0"/>
                        <a:t> 모두 출력하는 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circleNumDbPlain"/>
                      </a:pP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dirty="0"/>
                        <a:t>Login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en-US" altLang="ko-KR" sz="1000" dirty="0" err="1"/>
                        <a:t>Login.jspd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에서 </a:t>
                      </a:r>
                      <a:r>
                        <a:rPr lang="en-US" altLang="ko-KR" sz="1000" dirty="0"/>
                        <a:t>Login </a:t>
                      </a:r>
                      <a:r>
                        <a:rPr lang="ko-KR" altLang="en-US" sz="1000" dirty="0"/>
                        <a:t>을 해 </a:t>
                      </a:r>
                      <a:r>
                        <a:rPr lang="en-US" altLang="ko-KR" sz="1000" dirty="0"/>
                        <a:t>Session</a:t>
                      </a:r>
                      <a:r>
                        <a:rPr lang="ko-KR" altLang="en-US" sz="1000" dirty="0"/>
                        <a:t>이 연결되면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Home </a:t>
                      </a:r>
                      <a:r>
                        <a:rPr lang="ko-KR" altLang="en-US" sz="1000" baseline="0" dirty="0"/>
                        <a:t>상단이 아래와 같이 바뀐다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 1-1)  </a:t>
                      </a:r>
                      <a:r>
                        <a:rPr lang="ko-KR" altLang="en-US" sz="1000" baseline="0" dirty="0"/>
                        <a:t>간단한 사람모양로고 </a:t>
                      </a:r>
                      <a:r>
                        <a:rPr lang="en-US" altLang="ko-KR" sz="1000" baseline="0" dirty="0"/>
                        <a:t>(</a:t>
                      </a:r>
                      <a:r>
                        <a:rPr lang="ko-KR" altLang="en-US" sz="1000" baseline="0" dirty="0"/>
                        <a:t>혹은 아이콘</a:t>
                      </a:r>
                      <a:r>
                        <a:rPr lang="en-US" altLang="ko-KR" sz="1000" baseline="0" dirty="0"/>
                        <a:t>)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 1-2)   database</a:t>
                      </a:r>
                      <a:r>
                        <a:rPr lang="ko-KR" altLang="en-US" sz="1000" baseline="0" dirty="0"/>
                        <a:t>에서 사용자의 이름을 얻어와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en-US" altLang="ko-KR" sz="1000" baseline="0" dirty="0" err="1"/>
                        <a:t>ooo</a:t>
                      </a:r>
                      <a:r>
                        <a:rPr lang="ko-KR" altLang="en-US" sz="1000" baseline="0" dirty="0"/>
                        <a:t>님의 방문을 환영합니다</a:t>
                      </a:r>
                      <a:r>
                        <a:rPr lang="en-US" altLang="ko-KR" sz="1000" baseline="0" dirty="0"/>
                        <a:t>.’</a:t>
                      </a:r>
                      <a:r>
                        <a:rPr lang="ko-KR" altLang="en-US" sz="1000" baseline="0" dirty="0"/>
                        <a:t>라는 문장을 화면에 출력한다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 1-3)  </a:t>
                      </a:r>
                      <a:r>
                        <a:rPr lang="ko-KR" altLang="en-US" sz="1000" baseline="0" dirty="0"/>
                        <a:t>로그아웃 버튼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Session</a:t>
                      </a:r>
                      <a:r>
                        <a:rPr lang="ko-KR" altLang="en-US" sz="1000" baseline="0" dirty="0"/>
                        <a:t>이 종료되며</a:t>
                      </a:r>
                      <a:r>
                        <a:rPr lang="en-US" altLang="ko-KR" sz="1000" baseline="0" dirty="0"/>
                        <a:t>,   ‘</a:t>
                      </a:r>
                      <a:r>
                        <a:rPr lang="en-US" altLang="ko-KR" sz="1000" baseline="0" dirty="0" err="1"/>
                        <a:t>Ver.No</a:t>
                      </a:r>
                      <a:r>
                        <a:rPr lang="en-US" altLang="ko-KR" sz="1000" baseline="0" dirty="0"/>
                        <a:t> 0.1’ </a:t>
                      </a:r>
                      <a:r>
                        <a:rPr lang="ko-KR" altLang="en-US" sz="1000" baseline="0" dirty="0"/>
                        <a:t>과 같은 화면으로 돌아간다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266" name="Picture 2" descr="C:\Users\soldesk\Desktop\pencil\home_Log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11155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1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dirty="0" err="1"/>
                        <a:t>notify_menu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④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사이트 소개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4-1)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&gt;’</a:t>
                      </a:r>
                      <a:r>
                        <a:rPr lang="ko-KR" altLang="en-US" sz="1000" baseline="0" dirty="0"/>
                        <a:t>사이트소개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4-2)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&gt;’</a:t>
                      </a:r>
                      <a:r>
                        <a:rPr lang="ko-KR" altLang="en-US" sz="1000" baseline="0" dirty="0" err="1"/>
                        <a:t>새소식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 descr="C:\Users\soldesk\Desktop\pencil\home_공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2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P</a:t>
                      </a:r>
                      <a:r>
                        <a:rPr lang="en-US" altLang="ko-KR" sz="1000" dirty="0"/>
                        <a:t>roduct</a:t>
                      </a:r>
                      <a:r>
                        <a:rPr lang="en-US" altLang="ko-KR" sz="1000" baseline="0" dirty="0"/>
                        <a:t> M</a:t>
                      </a:r>
                      <a:r>
                        <a:rPr lang="en-US" altLang="ko-KR" sz="1000" dirty="0"/>
                        <a:t>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⑤  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상품소개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예금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5-1)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상품소개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예금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5-2)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상품소개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적금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5" name="Picture 3" descr="C:\Users\soldesk\Desktop\pencil\home_상품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78469B-A6F8-4D8E-8A70-58018264F183}"/>
              </a:ext>
            </a:extLst>
          </p:cNvPr>
          <p:cNvSpPr txBox="1"/>
          <p:nvPr/>
        </p:nvSpPr>
        <p:spPr>
          <a:xfrm>
            <a:off x="771877" y="122419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소제목을 입력하세요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178FB-1DD7-4FD2-A556-ECC891F2DD39}"/>
              </a:ext>
            </a:extLst>
          </p:cNvPr>
          <p:cNvSpPr txBox="1"/>
          <p:nvPr/>
        </p:nvSpPr>
        <p:spPr>
          <a:xfrm>
            <a:off x="1768723" y="2375138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전략수립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0D1F1FC-AC86-4947-960D-26CCD8D1FC23}"/>
              </a:ext>
            </a:extLst>
          </p:cNvPr>
          <p:cNvSpPr/>
          <p:nvPr/>
        </p:nvSpPr>
        <p:spPr>
          <a:xfrm>
            <a:off x="924277" y="2285312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C7BC35-0519-43E0-A0F8-2F2043149429}"/>
              </a:ext>
            </a:extLst>
          </p:cNvPr>
          <p:cNvSpPr/>
          <p:nvPr/>
        </p:nvSpPr>
        <p:spPr>
          <a:xfrm>
            <a:off x="924277" y="3302718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Ⅱ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3FE073-9E30-47FE-8C33-67EE16E8E326}"/>
              </a:ext>
            </a:extLst>
          </p:cNvPr>
          <p:cNvSpPr/>
          <p:nvPr/>
        </p:nvSpPr>
        <p:spPr>
          <a:xfrm>
            <a:off x="924277" y="4320124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Ⅲ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4780700-20AB-4B0F-8BF2-88B4B0E1834E}"/>
              </a:ext>
            </a:extLst>
          </p:cNvPr>
          <p:cNvSpPr/>
          <p:nvPr/>
        </p:nvSpPr>
        <p:spPr>
          <a:xfrm>
            <a:off x="924277" y="5337530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Ⅳ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FAE4492-0D85-419E-B2B2-1A43B266E25D}"/>
              </a:ext>
            </a:extLst>
          </p:cNvPr>
          <p:cNvSpPr/>
          <p:nvPr/>
        </p:nvSpPr>
        <p:spPr>
          <a:xfrm>
            <a:off x="924277" y="6354936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Ⅴ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2241F-A9F3-415A-BC37-E63A86C854D0}"/>
              </a:ext>
            </a:extLst>
          </p:cNvPr>
          <p:cNvSpPr txBox="1"/>
          <p:nvPr/>
        </p:nvSpPr>
        <p:spPr>
          <a:xfrm>
            <a:off x="1768723" y="3392544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설계 및 벤치마킹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36F4E-EE8F-4ACA-95B9-A0A5A0F5FAE7}"/>
              </a:ext>
            </a:extLst>
          </p:cNvPr>
          <p:cNvSpPr txBox="1"/>
          <p:nvPr/>
        </p:nvSpPr>
        <p:spPr>
          <a:xfrm>
            <a:off x="1768723" y="4409950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시스템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48E72-7AC4-4776-9BC0-D4E77765AC3B}"/>
              </a:ext>
            </a:extLst>
          </p:cNvPr>
          <p:cNvSpPr txBox="1"/>
          <p:nvPr/>
        </p:nvSpPr>
        <p:spPr>
          <a:xfrm>
            <a:off x="1768723" y="5427356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평가 및 유지보수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886A2-285A-47C2-BC4C-1E447E6E6700}"/>
              </a:ext>
            </a:extLst>
          </p:cNvPr>
          <p:cNvSpPr txBox="1"/>
          <p:nvPr/>
        </p:nvSpPr>
        <p:spPr>
          <a:xfrm>
            <a:off x="1768723" y="6444762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구성 일정표</a:t>
            </a:r>
          </a:p>
        </p:txBody>
      </p:sp>
    </p:spTree>
    <p:extLst>
      <p:ext uri="{BB962C8B-B14F-4D97-AF65-F5344CB8AC3E}">
        <p14:creationId xmlns:p14="http://schemas.microsoft.com/office/powerpoint/2010/main" val="374812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Community</a:t>
                      </a:r>
                      <a:r>
                        <a:rPr lang="en-US" altLang="ko-KR" sz="1000" baseline="0" dirty="0"/>
                        <a:t> M</a:t>
                      </a:r>
                      <a:r>
                        <a:rPr lang="en-US" altLang="ko-KR" sz="1000" dirty="0"/>
                        <a:t>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로그인 한 경우</a:t>
                      </a:r>
                      <a:r>
                        <a:rPr lang="en-US" altLang="ko-KR" sz="1000" dirty="0"/>
                        <a:t>: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⑥  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리뷰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리뷰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자유게시판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6-3)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 err="1"/>
                        <a:t>모임방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6-4)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 err="1"/>
                        <a:t>토론방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6-5)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 err="1"/>
                        <a:t>제테크</a:t>
                      </a:r>
                      <a:r>
                        <a:rPr lang="ko-KR" altLang="en-US" sz="1000" baseline="0" dirty="0"/>
                        <a:t> 노하우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6-6)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&gt;Best </a:t>
                      </a:r>
                      <a:r>
                        <a:rPr lang="ko-KR" altLang="en-US" sz="1000" baseline="0" dirty="0"/>
                        <a:t>게시물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로그인 하지 않은 경우</a:t>
                      </a:r>
                      <a:r>
                        <a:rPr lang="en-US" altLang="ko-KR" sz="1000" baseline="0" dirty="0"/>
                        <a:t>: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</a:t>
                      </a:r>
                      <a:r>
                        <a:rPr lang="ko-KR" altLang="en-US" sz="1000" baseline="0" dirty="0"/>
                        <a:t>해당 게시판을 볼 수 없다는 </a:t>
                      </a:r>
                      <a:r>
                        <a:rPr lang="ko-KR" altLang="en-US" sz="1000" baseline="0" dirty="0" err="1"/>
                        <a:t>경고창과</a:t>
                      </a:r>
                      <a:r>
                        <a:rPr lang="ko-KR" altLang="en-US" sz="1000" baseline="0" dirty="0"/>
                        <a:t> 함께 로그인 창으로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8" name="Picture 2" descr="C:\Users\soldesk\Desktop\pencil\home_커뮤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C</a:t>
                      </a:r>
                      <a:r>
                        <a:rPr lang="en-US" altLang="ko-KR" sz="1000" dirty="0" err="1"/>
                        <a:t>ostomer</a:t>
                      </a:r>
                      <a:r>
                        <a:rPr lang="en-US" altLang="ko-KR" sz="1000" dirty="0"/>
                        <a:t> Menu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⑦  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고객센터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자주하는 질문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7-1)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고객센터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 err="1"/>
                        <a:t>자주하는질문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7-2)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고객센터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en-US" altLang="ko-KR" sz="1000" baseline="0" dirty="0" err="1"/>
                        <a:t>QnA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7-3)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고객센터</a:t>
                      </a:r>
                      <a:r>
                        <a:rPr lang="en-US" altLang="ko-KR" sz="1000" baseline="0" dirty="0"/>
                        <a:t>&gt;Contact Us’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22" name="Picture 2" descr="C:\Users\soldesk\Desktop\pencil\home_고센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R</a:t>
                      </a:r>
                      <a:r>
                        <a:rPr lang="en-US" altLang="ko-KR" sz="1000" dirty="0" err="1"/>
                        <a:t>elateSite</a:t>
                      </a:r>
                      <a:r>
                        <a:rPr lang="en-US" altLang="ko-KR" sz="1000" baseline="0" dirty="0"/>
                        <a:t> M</a:t>
                      </a:r>
                      <a:r>
                        <a:rPr lang="en-US" altLang="ko-KR" sz="1000" dirty="0"/>
                        <a:t>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⑧  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관련사이트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해외관련사이트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8-1)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관련사이트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국내관련사이트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8-2)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관련사이트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해외관련사이트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70" name="Picture 2" descr="C:\Users\soldesk\Desktop\pencil\home_관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2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M</a:t>
                      </a:r>
                      <a:r>
                        <a:rPr lang="en-US" altLang="ko-KR" sz="1000" dirty="0" err="1"/>
                        <a:t>yPageNonLogin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 startAt="9"/>
                        <a:tabLst/>
                        <a:defRPr/>
                      </a:pP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Login Session</a:t>
                      </a:r>
                      <a:r>
                        <a:rPr lang="ko-KR" altLang="en-US" sz="1000" baseline="0" dirty="0"/>
                        <a:t>이 연결되어있으면</a:t>
                      </a:r>
                      <a:r>
                        <a:rPr lang="en-US" altLang="ko-KR" sz="1000" baseline="0" dirty="0"/>
                        <a:t>, ‘</a:t>
                      </a:r>
                      <a:r>
                        <a:rPr lang="en-US" altLang="ko-KR" sz="1000" baseline="0" dirty="0" err="1"/>
                        <a:t>MyPage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아닐 시  </a:t>
                      </a:r>
                      <a:r>
                        <a:rPr lang="ko-KR" altLang="en-US" sz="1000" baseline="0" dirty="0" err="1"/>
                        <a:t>경고창을</a:t>
                      </a:r>
                      <a:r>
                        <a:rPr lang="ko-KR" altLang="en-US" sz="1000" baseline="0" dirty="0"/>
                        <a:t> 띄우고 </a:t>
                      </a:r>
                      <a:r>
                        <a:rPr lang="en-US" altLang="ko-KR" sz="1000" baseline="0" dirty="0"/>
                        <a:t>‘Login.jsp’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 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Case </a:t>
                      </a:r>
                      <a:r>
                        <a:rPr lang="ko-KR" altLang="en-US" sz="1000" baseline="0" dirty="0"/>
                        <a:t>로그인 하지 않은 경우 </a:t>
                      </a:r>
                      <a:r>
                        <a:rPr lang="en-US" altLang="ko-KR" sz="1000" baseline="0" dirty="0"/>
                        <a:t>: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  </a:t>
                      </a:r>
                      <a:r>
                        <a:rPr lang="ko-KR" altLang="en-US" sz="1000" baseline="0" dirty="0" err="1"/>
                        <a:t>알림메시지를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띄운후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확인 버튼을 누르면 </a:t>
                      </a:r>
                      <a:r>
                        <a:rPr lang="en-US" altLang="ko-KR" sz="1000" baseline="0" dirty="0"/>
                        <a:t>Login.jsp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94" name="Picture 2" descr="C:\Users\soldesk\Desktop\pencil\home_마페거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</a:t>
                      </a:r>
                      <a:r>
                        <a:rPr lang="en-US" altLang="ko-KR" sz="1000" dirty="0" err="1"/>
                        <a:t>MyPageLogin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 startAt="9"/>
                        <a:tabLst/>
                        <a:defRPr/>
                      </a:pP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Login Session</a:t>
                      </a:r>
                      <a:r>
                        <a:rPr lang="ko-KR" altLang="en-US" sz="1000" baseline="0" dirty="0"/>
                        <a:t>이 연결되어있으면</a:t>
                      </a:r>
                      <a:r>
                        <a:rPr lang="en-US" altLang="ko-KR" sz="1000" baseline="0" dirty="0"/>
                        <a:t>, ‘</a:t>
                      </a:r>
                      <a:r>
                        <a:rPr lang="en-US" altLang="ko-KR" sz="1000" baseline="0" dirty="0" err="1"/>
                        <a:t>MyPage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아닐 시  </a:t>
                      </a:r>
                      <a:r>
                        <a:rPr lang="ko-KR" altLang="en-US" sz="1000" baseline="0" dirty="0" err="1"/>
                        <a:t>경고창을</a:t>
                      </a:r>
                      <a:r>
                        <a:rPr lang="ko-KR" altLang="en-US" sz="1000" baseline="0" dirty="0"/>
                        <a:t> 띄우고 </a:t>
                      </a:r>
                      <a:r>
                        <a:rPr lang="en-US" altLang="ko-KR" sz="1000" baseline="0" dirty="0"/>
                        <a:t>‘Login.jsp’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 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Case </a:t>
                      </a:r>
                      <a:r>
                        <a:rPr lang="ko-KR" altLang="en-US" sz="1000" baseline="0" dirty="0"/>
                        <a:t>로그인 한 경우 </a:t>
                      </a:r>
                      <a:r>
                        <a:rPr lang="en-US" altLang="ko-KR" sz="1000" baseline="0" dirty="0"/>
                        <a:t>: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en-US" altLang="ko-KR" sz="1000" baseline="0" dirty="0" err="1"/>
                        <a:t>MyPage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개인정보관리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43" name="Picture 3" descr="C:\Users\soldesk\Desktop\pencil\home_마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News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dirty="0"/>
                        <a:t>Menu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⑩  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뉴스와 정보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10-1)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뉴스와 정보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금융회사정보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10-2)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뉴스와 정보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관련뉴스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19" name="Picture 3" descr="C:\Users\soldesk\Desktop\pencil\home_뉴스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0" cy="5949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</a:t>
                      </a:r>
                      <a:r>
                        <a:rPr lang="en-US" altLang="ko-KR" sz="1000" baseline="0" dirty="0"/>
                        <a:t> 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Log 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</a:rPr>
                        <a:t>아이디</a:t>
                      </a:r>
                      <a:r>
                        <a:rPr lang="en-US" altLang="ko-KR" sz="1000" dirty="0">
                          <a:latin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</a:rPr>
                        <a:t>비밀번호 입력</a:t>
                      </a: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</a:rPr>
                        <a:t>입력 된 정보를 받아 회원 정보와 비교 하여 로그인</a:t>
                      </a: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r>
                        <a:rPr lang="en-US" altLang="ko-KR" sz="1000" dirty="0">
                          <a:latin typeface="+mn-ea"/>
                        </a:rPr>
                        <a:t>2-1.   </a:t>
                      </a:r>
                      <a:r>
                        <a:rPr lang="ko-KR" altLang="en-US" sz="1000" dirty="0">
                          <a:latin typeface="+mn-ea"/>
                        </a:rPr>
                        <a:t>일치하는 회원정보가 없을 경우 오류 창 생성 후 다시 </a:t>
                      </a:r>
                      <a:br>
                        <a:rPr lang="en-US" altLang="ko-KR" sz="1000" dirty="0">
                          <a:latin typeface="+mn-ea"/>
                        </a:rPr>
                      </a:br>
                      <a:r>
                        <a:rPr lang="en-US" altLang="ko-KR" sz="1000" dirty="0">
                          <a:latin typeface="+mn-ea"/>
                        </a:rPr>
                        <a:t>        </a:t>
                      </a:r>
                      <a:r>
                        <a:rPr lang="ko-KR" altLang="en-US" sz="1000" dirty="0">
                          <a:latin typeface="+mn-ea"/>
                        </a:rPr>
                        <a:t>로그인 화면으로 이동</a:t>
                      </a:r>
                    </a:p>
                    <a:p>
                      <a:endParaRPr lang="ko-KR" altLang="en-US" sz="1000" dirty="0">
                        <a:latin typeface="+mn-ea"/>
                      </a:endParaRPr>
                    </a:p>
                    <a:p>
                      <a:r>
                        <a:rPr lang="en-US" altLang="ko-KR" sz="1000" dirty="0">
                          <a:latin typeface="+mn-ea"/>
                        </a:rPr>
                        <a:t>3.      </a:t>
                      </a:r>
                      <a:r>
                        <a:rPr lang="ko-KR" altLang="en-US" sz="1000" dirty="0">
                          <a:latin typeface="+mn-ea"/>
                        </a:rPr>
                        <a:t>아이디</a:t>
                      </a:r>
                      <a:r>
                        <a:rPr lang="en-US" altLang="ko-KR" sz="1000" dirty="0">
                          <a:latin typeface="+mn-ea"/>
                        </a:rPr>
                        <a:t>/ </a:t>
                      </a:r>
                      <a:r>
                        <a:rPr lang="ko-KR" altLang="en-US" sz="1000" dirty="0">
                          <a:latin typeface="+mn-ea"/>
                        </a:rPr>
                        <a:t>비밀번호 찾기 화면으로 이동</a:t>
                      </a:r>
                      <a:endParaRPr lang="en-US" altLang="ko-KR" sz="1000" dirty="0">
                        <a:latin typeface="+mn-ea"/>
                      </a:endParaRPr>
                    </a:p>
                    <a:p>
                      <a:endParaRPr lang="ko-KR" altLang="en-US" sz="1000" dirty="0">
                        <a:latin typeface="+mn-ea"/>
                      </a:endParaRPr>
                    </a:p>
                    <a:p>
                      <a:r>
                        <a:rPr lang="en-US" altLang="ko-KR" sz="1000" dirty="0">
                          <a:latin typeface="+mn-ea"/>
                        </a:rPr>
                        <a:t>4.      </a:t>
                      </a:r>
                      <a:r>
                        <a:rPr lang="ko-KR" altLang="en-US" sz="1000" dirty="0">
                          <a:latin typeface="+mn-ea"/>
                        </a:rPr>
                        <a:t>회원가입 화면으로 이동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4" descr="C:\Users\soldesk\Desktop\Pencil\png\log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382" y="2107212"/>
            <a:ext cx="5613096" cy="3628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867081" y="1320751"/>
          <a:ext cx="4479401" cy="5949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아이디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Log in&gt; </a:t>
                      </a:r>
                      <a:r>
                        <a:rPr lang="ko-KR" altLang="en-US" sz="1000" dirty="0" err="1"/>
                        <a:t>아이디찾기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342900" indent="-342900">
                        <a:buNone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None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페이지에서 비밀번호 찾기와 회원가입 페이지로 바로 이동 가능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사용자가 가입 시 입력한 정보를 양식에 맞추어 기재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아이디 찾기 버튼을 누른다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아이디를 찾은 경우 아이디를 </a:t>
                      </a:r>
                      <a:r>
                        <a:rPr lang="ko-KR" altLang="en-US" sz="1000" baseline="0" dirty="0" err="1"/>
                        <a:t>경고창을</a:t>
                      </a:r>
                      <a:r>
                        <a:rPr lang="ko-KR" altLang="en-US" sz="1000" baseline="0" dirty="0"/>
                        <a:t> 띄워 보여주고</a:t>
                      </a:r>
                      <a:r>
                        <a:rPr lang="en-US" altLang="ko-KR" sz="1000" baseline="0" dirty="0"/>
                        <a:t>,</a:t>
                      </a:r>
                      <a:br>
                        <a:rPr lang="en-US" altLang="ko-KR" sz="1000" baseline="0" dirty="0"/>
                      </a:br>
                      <a:r>
                        <a:rPr lang="ko-KR" altLang="en-US" sz="1000" baseline="0" dirty="0"/>
                        <a:t>확인버튼 클릭 시 로그인 페이지로 바로 이동 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아이디를 찾지 못한 경우 </a:t>
                      </a:r>
                      <a:r>
                        <a:rPr lang="ko-KR" altLang="en-US" sz="1000" baseline="0" dirty="0" err="1"/>
                        <a:t>경고창을</a:t>
                      </a:r>
                      <a:r>
                        <a:rPr lang="ko-KR" altLang="en-US" sz="1000" baseline="0" dirty="0"/>
                        <a:t> 띄운 후</a:t>
                      </a:r>
                      <a:br>
                        <a:rPr lang="en-US" altLang="ko-KR" sz="1000" baseline="0" dirty="0"/>
                      </a:br>
                      <a:r>
                        <a:rPr lang="ko-KR" altLang="en-US" sz="1000" baseline="0" dirty="0"/>
                        <a:t>아이디 찾기 페이지로 다시 이동한다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8" name="Picture 4" descr="C:\Users\soldesk\Desktop\Pencil\png\회원관리\_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445" y="2568390"/>
            <a:ext cx="4705350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878956" y="1344502"/>
          <a:ext cx="4479401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Log in &gt; </a:t>
                      </a:r>
                      <a:r>
                        <a:rPr lang="ko-KR" altLang="en-US" sz="1000" dirty="0"/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로그인 페이지에서 비밀번호 찾기를 클릭하면  비밀번호 찾기 페이지로 넘어옴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페이지에서 바로 아이디 찾기와 회원가입화면으로 이동 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아이디를 포함하여 가입 시 기재한 정보를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번을 모두 입력 후 비밀번호 찾기 버튼을 누름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번 또는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번으로 이동 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입력한 정보가 일치하는 경우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비밀번호 재설정 화면으로 넘어감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ID 0.3.1)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새로운 비밀번호를 입력 후 두 비밀번호를 매칭해 비밀번호 변경을 완료한다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중간에 취소한 경우 기존에 비밀번호로 유지된다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비밀번호 변경이 성공하면 성공 메시지를 보여준 뒤 로그인 창으로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입력한 회원 정보가 일치하지 않는 경우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 err="1"/>
                        <a:t>경고창을</a:t>
                      </a:r>
                      <a:r>
                        <a:rPr lang="ko-KR" altLang="en-US" sz="1000" dirty="0"/>
                        <a:t> 띄운 후  다시 비밀번호 찾기 화면으로 이동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2" name="Picture 4" descr="C:\Users\soldesk\Desktop\Pencil\png\회원관리\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602" y="1436917"/>
            <a:ext cx="4300454" cy="6027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796777" y="1047619"/>
          <a:ext cx="4835661" cy="60505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0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6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아이디를 바로 입력할 수 없고 아이디를 입력하기 위해서는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1-2</a:t>
                      </a:r>
                      <a:r>
                        <a:rPr lang="ko-KR" altLang="en-US" sz="1000" dirty="0"/>
                        <a:t>의 중복확인 버튼을 클릭해 새로운 창을 열어야 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두 번 입력 받은 비밀번호 </a:t>
                      </a:r>
                      <a:r>
                        <a:rPr lang="ko-KR" altLang="en-US" sz="1000" dirty="0" err="1"/>
                        <a:t>매칭</a:t>
                      </a:r>
                      <a:r>
                        <a:rPr lang="ko-KR" altLang="en-US" sz="1000" dirty="0"/>
                        <a:t> 확인</a:t>
                      </a:r>
                      <a:br>
                        <a:rPr lang="en-US" altLang="ko-KR" sz="1000" dirty="0"/>
                      </a:b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Tool Tip ) </a:t>
                      </a:r>
                      <a:r>
                        <a:rPr lang="ko-KR" altLang="en-US" sz="1000" dirty="0"/>
                        <a:t>일치하지 않는 경우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비밀번호가 맞지 않습니다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라는 경고창이 뜸</a:t>
                      </a:r>
                      <a:br>
                        <a:rPr lang="en-US" altLang="ko-KR" sz="1000" dirty="0"/>
                      </a:br>
                      <a:r>
                        <a:rPr lang="en-US" altLang="ko-KR" sz="1000" baseline="0" dirty="0"/>
                        <a:t>                   </a:t>
                      </a:r>
                      <a:r>
                        <a:rPr lang="ko-KR" altLang="en-US" sz="1000" baseline="0" dirty="0"/>
                        <a:t>유효성 검사는 입력 시가 아니라 회원가입 버튼을 눌렀을 때 실행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이름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생년월일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휴대폰 번호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주소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 err="1"/>
                        <a:t>이메일</a:t>
                      </a:r>
                      <a:r>
                        <a:rPr lang="ko-KR" altLang="en-US" sz="1000" dirty="0"/>
                        <a:t> 형식에 맞추어 작성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br>
                        <a:rPr lang="en-US" altLang="ko-KR" sz="1000" dirty="0"/>
                      </a:b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Tool</a:t>
                      </a: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</a:rPr>
                        <a:t> Tip)  </a:t>
                      </a:r>
                      <a:r>
                        <a:rPr lang="ko-KR" altLang="en-US" sz="1000" baseline="0" dirty="0"/>
                        <a:t>공백이거나 형식에 어긋난 경우 </a:t>
                      </a:r>
                      <a:r>
                        <a:rPr lang="en-US" altLang="ko-KR" sz="1000" baseline="0" dirty="0"/>
                        <a:t>7-1</a:t>
                      </a:r>
                      <a:r>
                        <a:rPr lang="ko-KR" altLang="en-US" sz="1000" baseline="0" dirty="0"/>
                        <a:t>과 같이 표시 됨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</a:t>
                      </a:r>
                      <a:r>
                        <a:rPr lang="ko-KR" altLang="en-US" sz="1000" baseline="0" dirty="0"/>
                        <a:t>이름</a:t>
                      </a:r>
                      <a:r>
                        <a:rPr lang="en-US" altLang="ko-KR" sz="1000" baseline="0" dirty="0"/>
                        <a:t>: </a:t>
                      </a:r>
                      <a:r>
                        <a:rPr lang="ko-KR" altLang="en-US" sz="1000" baseline="0" dirty="0"/>
                        <a:t>한글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영문 입력가능 최대 </a:t>
                      </a:r>
                      <a:r>
                        <a:rPr lang="en-US" altLang="ko-KR" sz="1000" baseline="0" dirty="0"/>
                        <a:t>10</a:t>
                      </a:r>
                      <a:r>
                        <a:rPr lang="ko-KR" altLang="en-US" sz="1000" baseline="0" dirty="0"/>
                        <a:t>글자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</a:t>
                      </a:r>
                      <a:r>
                        <a:rPr lang="ko-KR" altLang="en-US" sz="1000" baseline="0" dirty="0"/>
                        <a:t>생년월일 </a:t>
                      </a:r>
                      <a:r>
                        <a:rPr lang="en-US" altLang="ko-KR" sz="1000" baseline="0" dirty="0"/>
                        <a:t>: 0000.00.00 </a:t>
                      </a:r>
                      <a:r>
                        <a:rPr lang="ko-KR" altLang="en-US" sz="1000" baseline="0" dirty="0"/>
                        <a:t>형식에 맞추어 작성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</a:t>
                      </a:r>
                      <a:r>
                        <a:rPr lang="ko-KR" altLang="en-US" sz="1000" baseline="0" dirty="0"/>
                        <a:t>주소</a:t>
                      </a:r>
                      <a:r>
                        <a:rPr lang="en-US" altLang="ko-KR" sz="1000" baseline="0" dirty="0"/>
                        <a:t>:  </a:t>
                      </a:r>
                      <a:r>
                        <a:rPr lang="ko-KR" altLang="en-US" sz="1000" baseline="0" dirty="0"/>
                        <a:t>주소 찾기 버튼을 눌러 동까지 검색 후 자동입력하고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             </a:t>
                      </a:r>
                      <a:r>
                        <a:rPr lang="ko-KR" altLang="en-US" sz="1000" baseline="0" dirty="0"/>
                        <a:t>나머지 주소란도 필수로 입력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</a:t>
                      </a:r>
                      <a:r>
                        <a:rPr lang="ko-KR" altLang="en-US" sz="1000" baseline="0" dirty="0" err="1"/>
                        <a:t>이메일</a:t>
                      </a:r>
                      <a:r>
                        <a:rPr lang="en-US" altLang="ko-KR" sz="1000" baseline="0" dirty="0"/>
                        <a:t>: @</a:t>
                      </a:r>
                      <a:r>
                        <a:rPr lang="ko-KR" altLang="en-US" sz="1000" baseline="0" dirty="0"/>
                        <a:t>은 </a:t>
                      </a:r>
                      <a:r>
                        <a:rPr lang="en-US" altLang="ko-KR" sz="1000" baseline="0" dirty="0"/>
                        <a:t>2</a:t>
                      </a:r>
                      <a:r>
                        <a:rPr lang="ko-KR" altLang="en-US" sz="1000" baseline="0" dirty="0"/>
                        <a:t>개 이상이 될 수 없음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                @</a:t>
                      </a:r>
                      <a:r>
                        <a:rPr lang="ko-KR" altLang="en-US" sz="1000" baseline="0" dirty="0"/>
                        <a:t>와</a:t>
                      </a:r>
                      <a:r>
                        <a:rPr lang="en-US" altLang="ko-KR" sz="1000" baseline="0" dirty="0"/>
                        <a:t>(.)</a:t>
                      </a:r>
                      <a:r>
                        <a:rPr lang="ko-KR" altLang="en-US" sz="1000" baseline="0" dirty="0"/>
                        <a:t>이 </a:t>
                      </a:r>
                      <a:r>
                        <a:rPr lang="en-US" altLang="ko-KR" sz="1000" baseline="0" dirty="0"/>
                        <a:t>1</a:t>
                      </a:r>
                      <a:r>
                        <a:rPr lang="ko-KR" altLang="en-US" sz="1000" baseline="0" dirty="0"/>
                        <a:t>개 씩 필수로 입력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                @</a:t>
                      </a:r>
                      <a:r>
                        <a:rPr lang="ko-KR" altLang="en-US" sz="1000" baseline="0" dirty="0"/>
                        <a:t>와 </a:t>
                      </a:r>
                      <a:r>
                        <a:rPr lang="en-US" altLang="ko-KR" sz="1000" baseline="0" dirty="0"/>
                        <a:t>(.)</a:t>
                      </a:r>
                      <a:r>
                        <a:rPr lang="ko-KR" altLang="en-US" sz="1000" baseline="0" dirty="0"/>
                        <a:t>이 맨앞</a:t>
                      </a:r>
                      <a:r>
                        <a:rPr lang="en-US" altLang="ko-KR" sz="1000" baseline="0" dirty="0"/>
                        <a:t>/</a:t>
                      </a:r>
                      <a:r>
                        <a:rPr lang="ko-KR" altLang="en-US" sz="1000" baseline="0" dirty="0"/>
                        <a:t>맨 뒤에 배치</a:t>
                      </a:r>
                      <a:r>
                        <a:rPr lang="en-US" altLang="ko-KR" sz="1000" baseline="0" dirty="0"/>
                        <a:t>X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                @</a:t>
                      </a:r>
                      <a:r>
                        <a:rPr lang="ko-KR" altLang="en-US" sz="1000" baseline="0" dirty="0"/>
                        <a:t>와</a:t>
                      </a:r>
                      <a:r>
                        <a:rPr lang="en-US" altLang="ko-KR" sz="1000" baseline="0" dirty="0"/>
                        <a:t>(.)</a:t>
                      </a:r>
                      <a:r>
                        <a:rPr lang="ko-KR" altLang="en-US" sz="1000" baseline="0" dirty="0"/>
                        <a:t>이 연속되어 입력 </a:t>
                      </a:r>
                      <a:r>
                        <a:rPr lang="en-US" altLang="ko-KR" sz="1000" baseline="0" dirty="0"/>
                        <a:t>X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ko-KR" altLang="en-US" sz="1000" dirty="0"/>
                        <a:t>주소검색 창 생성 후 주소 검색 받아 자동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ko-KR" altLang="en-US" sz="1000" dirty="0"/>
                        <a:t>관리자 일 경우 체크하여 관리자로 가입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ko-KR" altLang="en-US" sz="1000" dirty="0" err="1"/>
                        <a:t>다시쓰기</a:t>
                      </a:r>
                      <a:r>
                        <a:rPr lang="ko-KR" altLang="en-US" sz="1000" dirty="0"/>
                        <a:t> 버튼을 누르면 모든 작성 항목이 사라짐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작성된 폼 전송 후 </a:t>
                      </a:r>
                      <a:r>
                        <a:rPr lang="en-US" altLang="ko-KR" sz="1000" baseline="0" dirty="0"/>
                        <a:t>Log in </a:t>
                      </a:r>
                      <a:r>
                        <a:rPr lang="ko-KR" altLang="en-US" sz="1000" baseline="0" dirty="0"/>
                        <a:t>화면으로 넘어감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7-1. </a:t>
                      </a:r>
                      <a:r>
                        <a:rPr lang="ko-KR" altLang="en-US" sz="1000" dirty="0"/>
                        <a:t>작성한 모든 정보를 체크 한 다음 형식에 벗어난 항목이 있다면  순서대로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 ‘OOO</a:t>
                      </a:r>
                      <a:r>
                        <a:rPr lang="ko-KR" altLang="en-US" sz="1000" dirty="0"/>
                        <a:t>를 확인 해 주세요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경고 창 띄움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확인 클릭 시 오류 난 항목으로 커서 자동이동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45" name="Picture 5" descr="C:\Users\soldesk\Desktop\Pencil\png\회원관리\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954" y="1378503"/>
            <a:ext cx="5495925" cy="60769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743688" y="3560729"/>
            <a:ext cx="318061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4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6DE5-3C4D-4B91-A70A-CA040D700EB9}"/>
              </a:ext>
            </a:extLst>
          </p:cNvPr>
          <p:cNvSpPr txBox="1"/>
          <p:nvPr/>
        </p:nvSpPr>
        <p:spPr>
          <a:xfrm>
            <a:off x="772716" y="4322857"/>
            <a:ext cx="23807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사이트 정의</a:t>
            </a: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Mission</a:t>
            </a: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과 목표</a:t>
            </a: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서비스시나리오</a:t>
            </a: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메뉴구조도</a:t>
            </a: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화면상세내역도</a:t>
            </a: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25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534572" y="1261375"/>
          <a:ext cx="4345698" cy="5949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7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86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</a:t>
                      </a:r>
                      <a:r>
                        <a:rPr lang="en-US" altLang="ko-KR" sz="1000" baseline="0" dirty="0"/>
                        <a:t> 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Log 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</a:rPr>
                        <a:t>회원가입 페이지에서 중복확인 버튼을 누르면 이 창이 뜸</a:t>
                      </a:r>
                      <a:br>
                        <a:rPr lang="en-US" altLang="ko-KR" sz="1000" dirty="0">
                          <a:latin typeface="+mn-ea"/>
                        </a:rPr>
                      </a:br>
                      <a:endParaRPr lang="en-US" altLang="ko-KR" sz="100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사용자가 사용할 아이디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아이디 유효성 검사 시행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Tool</a:t>
                      </a:r>
                      <a:r>
                        <a:rPr lang="en-US" altLang="ko-KR" sz="1000" baseline="0" dirty="0"/>
                        <a:t> Tip)  </a:t>
                      </a:r>
                      <a:r>
                        <a:rPr lang="ko-KR" altLang="en-US" sz="1000" baseline="0" dirty="0"/>
                        <a:t>아이디 </a:t>
                      </a:r>
                      <a:r>
                        <a:rPr lang="en-US" altLang="ko-KR" sz="1000" baseline="0" dirty="0"/>
                        <a:t>: </a:t>
                      </a:r>
                      <a:r>
                        <a:rPr lang="ko-KR" altLang="en-US" sz="1000" baseline="0" dirty="0"/>
                        <a:t>영문</a:t>
                      </a:r>
                      <a:r>
                        <a:rPr lang="en-US" altLang="ko-KR" sz="1000" baseline="0" dirty="0"/>
                        <a:t>+</a:t>
                      </a:r>
                      <a:r>
                        <a:rPr lang="ko-KR" altLang="en-US" sz="1000" baseline="0" dirty="0"/>
                        <a:t>숫자 조합 </a:t>
                      </a:r>
                      <a:r>
                        <a:rPr lang="en-US" altLang="ko-KR" sz="1000" baseline="0" dirty="0"/>
                        <a:t>5~12 </a:t>
                      </a:r>
                      <a:r>
                        <a:rPr lang="ko-KR" altLang="en-US" sz="1000" baseline="0" dirty="0"/>
                        <a:t>자리 가능</a:t>
                      </a:r>
                      <a:r>
                        <a:rPr lang="en-US" altLang="ko-KR" sz="1000" baseline="0" dirty="0"/>
                        <a:t> 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1) </a:t>
                      </a:r>
                      <a:r>
                        <a:rPr lang="ko-KR" altLang="en-US" sz="1000" baseline="0" dirty="0"/>
                        <a:t>형식에 어긋난 경우 </a:t>
                      </a:r>
                      <a:r>
                        <a:rPr lang="en-US" altLang="ko-KR" sz="1000" baseline="0" dirty="0"/>
                        <a:t>-&gt; 7</a:t>
                      </a:r>
                      <a:r>
                        <a:rPr lang="ko-KR" altLang="en-US" sz="1000" baseline="0" dirty="0"/>
                        <a:t>번 이동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2) </a:t>
                      </a:r>
                      <a:r>
                        <a:rPr lang="ko-KR" altLang="en-US" sz="1000" baseline="0" dirty="0"/>
                        <a:t>사용할 수 있는 </a:t>
                      </a:r>
                      <a:r>
                        <a:rPr lang="en-US" altLang="ko-KR" sz="1000" baseline="0" dirty="0"/>
                        <a:t>ID</a:t>
                      </a:r>
                      <a:r>
                        <a:rPr lang="ko-KR" altLang="en-US" sz="1000" baseline="0" dirty="0"/>
                        <a:t>인 경우  </a:t>
                      </a:r>
                      <a:r>
                        <a:rPr lang="en-US" altLang="ko-KR" sz="1000" baseline="0" dirty="0"/>
                        <a:t>-&gt; 4</a:t>
                      </a:r>
                      <a:r>
                        <a:rPr lang="ko-KR" altLang="en-US" sz="1000" baseline="0" dirty="0"/>
                        <a:t>번창으로 이동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3) </a:t>
                      </a:r>
                      <a:r>
                        <a:rPr lang="ko-KR" altLang="en-US" sz="1000" baseline="0" dirty="0"/>
                        <a:t>다른 회원이 사용하는 경우 </a:t>
                      </a:r>
                      <a:r>
                        <a:rPr lang="en-US" altLang="ko-KR" sz="1000" baseline="0" dirty="0"/>
                        <a:t>-&gt; 7</a:t>
                      </a:r>
                      <a:r>
                        <a:rPr lang="ko-KR" altLang="en-US" sz="1000" baseline="0" dirty="0"/>
                        <a:t>번창으로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</a:rPr>
                        <a:t>사용할 수 있는 아이디인 경우 이 화면으로 이동 됨</a:t>
                      </a:r>
                      <a:r>
                        <a:rPr lang="en-US" altLang="ko-KR" sz="1000" baseline="0" dirty="0">
                          <a:latin typeface="+mn-ea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</a:rPr>
                        <a:t>사용하기 버튼 클릭 시 창이 닫아지며 회원가입 페이지에서 아이디 기입란에 아이디가 자동 입력 됨</a:t>
                      </a:r>
                      <a:r>
                        <a:rPr lang="en-US" altLang="ko-KR" sz="1000" baseline="0" dirty="0">
                          <a:latin typeface="+mn-ea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</a:rPr>
                        <a:t>다른 아이디를 사용하고 싶은 경우 다시 </a:t>
                      </a:r>
                      <a:r>
                        <a:rPr lang="en-US" altLang="ko-KR" sz="1000" baseline="0" dirty="0">
                          <a:latin typeface="+mn-ea"/>
                        </a:rPr>
                        <a:t>3</a:t>
                      </a:r>
                      <a:r>
                        <a:rPr lang="ko-KR" altLang="en-US" sz="1000" baseline="0" dirty="0">
                          <a:latin typeface="+mn-ea"/>
                        </a:rPr>
                        <a:t>번과 같이 실행</a:t>
                      </a: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</a:rPr>
                        <a:t>사용할 수 없는 아이디 인 경우 이 창으로 이동</a:t>
                      </a: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</a:rPr>
                        <a:t>다시 새로운 아이디를 입력 받고 </a:t>
                      </a:r>
                      <a:r>
                        <a:rPr lang="en-US" altLang="ko-KR" sz="1000" baseline="0" dirty="0">
                          <a:latin typeface="+mn-ea"/>
                        </a:rPr>
                        <a:t>3~7</a:t>
                      </a:r>
                      <a:r>
                        <a:rPr lang="ko-KR" altLang="en-US" sz="1000" baseline="0" dirty="0">
                          <a:latin typeface="+mn-ea"/>
                        </a:rPr>
                        <a:t>과정 진행</a:t>
                      </a: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dirty="0">
                        <a:latin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20" name="Picture 4" descr="C:\Users\soldesk\Desktop\Pencil\png\회원관리\i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805" y="1569316"/>
            <a:ext cx="3790950" cy="569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685809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</a:t>
                      </a:r>
                      <a:r>
                        <a:rPr lang="ko-KR" altLang="en-US" sz="1000" dirty="0"/>
                        <a:t>에서 공지사항을 클릭하면 이 화면으로 넘오게됨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공지사항 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기업에 대한 세부정보가 나옴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스크롤을 사용하여 다양한 정보를 한 페이지 안에 보여줌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Picture 3" descr="C:\Users\soldesk\Desktop\Pencil\png\공지사항\_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95054"/>
            <a:ext cx="6652282" cy="43388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사이트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사이트소개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사이트 이용이나 주의사항이 게시판 형식으로 보여짐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관련 메뉴 </a:t>
                      </a:r>
                      <a:r>
                        <a:rPr lang="en-US" altLang="ko-KR" sz="1000" dirty="0"/>
                        <a:t>Area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검색하기 기능을 이용해 키워드로 검색 할 수 있다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Tool Tip)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최소 한 글자 이상 입력</a:t>
                      </a:r>
                      <a:r>
                        <a:rPr lang="en-US" altLang="ko-KR" sz="1000" baseline="0" dirty="0"/>
                        <a:t> and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글자 까지 입력가능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ko-KR" altLang="en-US" sz="1000" dirty="0"/>
                        <a:t>글쓰기 버튼을 눌러 글쓰기 입력 창으로 이동가능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Tool Tip ) </a:t>
                      </a:r>
                      <a:r>
                        <a:rPr lang="ko-KR" altLang="en-US" sz="1000" dirty="0"/>
                        <a:t>관리자만 글 입력 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5.     </a:t>
                      </a:r>
                      <a:r>
                        <a:rPr lang="ko-KR" altLang="en-US" sz="1000" dirty="0" err="1"/>
                        <a:t>페이징처리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5" name="Picture 3" descr="C:\Users\soldesk\Desktop\Pencil\png\공지사항\_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73257"/>
            <a:ext cx="6590805" cy="39877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새 소식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사이트관련 된 새 소식을 게시판 형태로 볼 수 있다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관련 메뉴 </a:t>
                      </a:r>
                      <a:r>
                        <a:rPr lang="en-US" altLang="ko-KR" sz="1000" dirty="0"/>
                        <a:t>Area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검색하기 기능을 이용해 키워드로 검색 할 수 있다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Tool Tip)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최소 한 글자 이상 입력</a:t>
                      </a:r>
                      <a:r>
                        <a:rPr lang="en-US" altLang="ko-KR" sz="1000" baseline="0" dirty="0"/>
                        <a:t> and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글자 까지 입력가능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ko-KR" altLang="en-US" sz="1000" dirty="0"/>
                        <a:t>글쓰기 버튼을 눌러 글쓰기 입력 창으로 이동가능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        Tool Tip ) </a:t>
                      </a:r>
                      <a:r>
                        <a:rPr lang="ko-KR" altLang="en-US" sz="1000" dirty="0"/>
                        <a:t>관리자만 글 입력 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5.    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8" name="Picture 2" descr="C:\Users\soldesk\Desktop\Pencil\png\공지사항\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93305"/>
            <a:ext cx="6555179" cy="39480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7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새 소식보기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새 소식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공지사항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-&gt;(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사이트소개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새 소식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의 글 읽기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쓰기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수정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삭제는 </a:t>
                      </a:r>
                      <a:endParaRPr lang="en-US" altLang="ko-KR" sz="1000" b="0" dirty="0">
                        <a:solidFill>
                          <a:srgbClr val="FF0000"/>
                        </a:solidFill>
                      </a:endParaRP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같은 방법으로 진행됨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새</a:t>
                      </a:r>
                      <a:r>
                        <a:rPr lang="ko-KR" altLang="en-US" sz="1000" baseline="0" dirty="0"/>
                        <a:t> 소식이나 사이트소개 메뉴의 게시판에서 글 제목을 클릭하면 세부 내용을 확인 할 수 있다</a:t>
                      </a:r>
                      <a:r>
                        <a:rPr lang="en-US" altLang="ko-KR" sz="1000" baseline="0" dirty="0"/>
                        <a:t>.</a:t>
                      </a:r>
                      <a:br>
                        <a:rPr lang="en-US" altLang="ko-KR" sz="1000" baseline="0" dirty="0"/>
                      </a:br>
                      <a:r>
                        <a:rPr lang="ko-KR" altLang="en-US" sz="1000" baseline="0" dirty="0"/>
                        <a:t>제목과 작성자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작성일 등 기본적인 사항이 위 쪽에 나타남</a:t>
                      </a:r>
                      <a:br>
                        <a:rPr lang="en-US" altLang="ko-KR" sz="1000" baseline="0" dirty="0"/>
                      </a:br>
                      <a:r>
                        <a:rPr lang="ko-KR" altLang="en-US" sz="1000" baseline="0" dirty="0"/>
                        <a:t>기본정보 아래 관리자가 작성한 내용이 보여짐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 err="1"/>
                        <a:t>댓글쓰기</a:t>
                      </a:r>
                      <a:r>
                        <a:rPr lang="ko-KR" altLang="en-US" sz="1000" baseline="0" dirty="0"/>
                        <a:t> 기능을 통해 회원이 </a:t>
                      </a:r>
                      <a:r>
                        <a:rPr lang="ko-KR" altLang="en-US" sz="1000" baseline="0" dirty="0" err="1"/>
                        <a:t>댓글을</a:t>
                      </a:r>
                      <a:r>
                        <a:rPr lang="ko-KR" altLang="en-US" sz="1000" baseline="0" dirty="0"/>
                        <a:t> 달 수 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수정버튼을 누르면 수정화면으로 이동한다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Tool Tip) </a:t>
                      </a:r>
                      <a:r>
                        <a:rPr lang="ko-KR" altLang="en-US" sz="1000" baseline="0" dirty="0"/>
                        <a:t>관리자만 사용가능 함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aseline="0" dirty="0"/>
                        <a:t>삭제버튼을 클릭하면 삭제 재 확인 창이 뜬다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Tool Tip) </a:t>
                      </a:r>
                      <a:r>
                        <a:rPr lang="ko-KR" altLang="en-US" sz="1000" baseline="0" dirty="0"/>
                        <a:t>관리자만 사용가능 함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22" name="Picture 2" descr="C:\Users\soldesk\Desktop\Pencil\png\공지사항\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116" y="1927430"/>
            <a:ext cx="4776787" cy="46847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127667" y="1059601"/>
          <a:ext cx="4251366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5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3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98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새 소식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공지사항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-&gt;(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사이트소개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새 소식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의 글 읽기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쓰기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수정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삭제는 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같은 방법으로 진행됨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228600" lvl="0" indent="-228600" algn="l" latinLnBrk="1">
                        <a:buNone/>
                      </a:pPr>
                      <a:r>
                        <a:rPr lang="ko-KR" altLang="en-US" sz="1000" baseline="0" dirty="0"/>
                        <a:t>새 소식이나 사이트 소개 메뉴의 게시판에서 글쓰기 버튼을 누르면 </a:t>
                      </a:r>
                      <a:endParaRPr lang="en-US" altLang="ko-KR" sz="1000" baseline="0" dirty="0"/>
                    </a:p>
                    <a:p>
                      <a:pPr marL="228600" lvl="0" indent="-228600" algn="l" latinLnBrk="1">
                        <a:buNone/>
                      </a:pPr>
                      <a:r>
                        <a:rPr lang="ko-KR" altLang="en-US" sz="1000" baseline="0" dirty="0"/>
                        <a:t>글쓰기 창으로 이동됨</a:t>
                      </a:r>
                      <a:endParaRPr lang="en-US" altLang="ko-KR" sz="1000" baseline="0" dirty="0"/>
                    </a:p>
                    <a:p>
                      <a:pPr marL="228600" lvl="0" indent="-228600" algn="l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aseline="0" dirty="0"/>
                        <a:t>제목을 입력함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aseline="0" dirty="0"/>
                        <a:t>제목 스타일을 지정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ex) </a:t>
                      </a:r>
                      <a:r>
                        <a:rPr lang="ko-KR" altLang="en-US" sz="1000" b="1" baseline="0" dirty="0"/>
                        <a:t>안녕하세요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i="1" baseline="0" dirty="0"/>
                        <a:t>안녕하세요</a:t>
                      </a:r>
                      <a:r>
                        <a:rPr lang="en-US" altLang="ko-KR" sz="1000" i="1" baseline="0" dirty="0"/>
                        <a:t>, </a:t>
                      </a:r>
                      <a:r>
                        <a:rPr lang="ko-KR" altLang="en-US" sz="1000" b="1" i="1" baseline="0" dirty="0"/>
                        <a:t>안녕하세요</a:t>
                      </a:r>
                      <a:endParaRPr lang="en-US" altLang="ko-KR" sz="1000" b="1" i="1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세부내용을 작성함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필요한 경우 파일을 첨부할 수 있음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등록버튼을 누르면 유효성 검사 실행 후 </a:t>
                      </a:r>
                      <a:r>
                        <a:rPr lang="ko-KR" altLang="en-US" sz="1000" b="0" i="0" baseline="0" dirty="0" err="1"/>
                        <a:t>게시글이</a:t>
                      </a:r>
                      <a:r>
                        <a:rPr lang="ko-KR" altLang="en-US" sz="1000" b="0" i="0" baseline="0" dirty="0"/>
                        <a:t> 등록됨</a:t>
                      </a:r>
                      <a:br>
                        <a:rPr lang="en-US" altLang="ko-KR" sz="1000" b="0" i="0" baseline="0" dirty="0"/>
                      </a:br>
                      <a:r>
                        <a:rPr lang="en-US" altLang="ko-KR" sz="1000" b="0" i="0" baseline="0" dirty="0"/>
                        <a:t>Tool Tip) </a:t>
                      </a:r>
                      <a:r>
                        <a:rPr lang="ko-KR" altLang="en-US" sz="1000" b="0" i="0" baseline="0" dirty="0"/>
                        <a:t>필수 입력사항 </a:t>
                      </a:r>
                      <a:r>
                        <a:rPr lang="en-US" altLang="ko-KR" sz="1000" b="0" i="0" baseline="0" dirty="0"/>
                        <a:t>: </a:t>
                      </a:r>
                      <a:r>
                        <a:rPr lang="ko-KR" altLang="en-US" sz="1000" b="0" i="0" baseline="0" dirty="0"/>
                        <a:t>제목</a:t>
                      </a:r>
                      <a:r>
                        <a:rPr lang="en-US" altLang="ko-KR" sz="1000" b="0" i="0" baseline="0" dirty="0"/>
                        <a:t>, </a:t>
                      </a:r>
                      <a:r>
                        <a:rPr lang="ko-KR" altLang="en-US" sz="1000" b="0" i="0" baseline="0" dirty="0"/>
                        <a:t>내용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46" name="Picture 2" descr="C:\Users\soldesk\Desktop\Pencil\png\공지사항\_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150" y="1471387"/>
            <a:ext cx="4619625" cy="5772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새 소식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공지사항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-&gt;(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사이트소개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새 소식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의 글 읽기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쓰기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수정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삭제는 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같은 방법으로 진행됨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수정 할 제목을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수정 할 제목 스타일을 지정</a:t>
                      </a:r>
                      <a:br>
                        <a:rPr lang="en-US" altLang="ko-KR" sz="1000" dirty="0"/>
                      </a:br>
                      <a:r>
                        <a:rPr lang="en-US" altLang="ko-KR" sz="1000" baseline="0" dirty="0"/>
                        <a:t>ex) </a:t>
                      </a:r>
                      <a:r>
                        <a:rPr lang="ko-KR" altLang="en-US" sz="1000" b="1" baseline="0" dirty="0"/>
                        <a:t>안녕하세요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i="1" baseline="0" dirty="0"/>
                        <a:t>안녕하세요</a:t>
                      </a:r>
                      <a:r>
                        <a:rPr lang="en-US" altLang="ko-KR" sz="1000" i="1" baseline="0" dirty="0"/>
                        <a:t>, </a:t>
                      </a:r>
                      <a:r>
                        <a:rPr lang="ko-KR" altLang="en-US" sz="1000" b="1" i="1" baseline="0" dirty="0"/>
                        <a:t>안녕하세요</a:t>
                      </a:r>
                      <a:endParaRPr lang="en-US" altLang="ko-KR" sz="1000" b="1" i="1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 i="1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세부내용을 작성함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필요한 경우 파일을 첨부할 수 있음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수정등록버튼을 누르면 유효성 검사 실행 후 </a:t>
                      </a:r>
                      <a:r>
                        <a:rPr lang="ko-KR" altLang="en-US" sz="1000" b="0" i="0" baseline="0" dirty="0" err="1"/>
                        <a:t>게시글이</a:t>
                      </a:r>
                      <a:r>
                        <a:rPr lang="ko-KR" altLang="en-US" sz="1000" b="0" i="0" baseline="0" dirty="0"/>
                        <a:t> 등록 됨</a:t>
                      </a:r>
                      <a:br>
                        <a:rPr lang="en-US" altLang="ko-KR" sz="1000" b="0" i="0" baseline="0" dirty="0"/>
                      </a:br>
                      <a:r>
                        <a:rPr lang="en-US" altLang="ko-KR" sz="1000" b="0" i="0" baseline="0" dirty="0"/>
                        <a:t>Tool Tip) </a:t>
                      </a:r>
                      <a:r>
                        <a:rPr lang="ko-KR" altLang="en-US" sz="1000" b="0" i="0" baseline="0" dirty="0"/>
                        <a:t>필수 입력사항 </a:t>
                      </a:r>
                      <a:r>
                        <a:rPr lang="en-US" altLang="ko-KR" sz="1000" b="0" i="0" baseline="0" dirty="0"/>
                        <a:t>: </a:t>
                      </a:r>
                      <a:r>
                        <a:rPr lang="ko-KR" altLang="en-US" sz="1000" b="0" i="0" baseline="0" dirty="0"/>
                        <a:t>제목</a:t>
                      </a:r>
                      <a:r>
                        <a:rPr lang="en-US" altLang="ko-KR" sz="1000" b="0" i="0" baseline="0" dirty="0"/>
                        <a:t>, </a:t>
                      </a:r>
                      <a:r>
                        <a:rPr lang="ko-KR" altLang="en-US" sz="1000" b="0" i="0" baseline="0" dirty="0"/>
                        <a:t>내용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취소를 누를 경우 수정작성내용이 사라지고 게시판으로 이동</a:t>
                      </a:r>
                      <a:br>
                        <a:rPr lang="en-US" altLang="ko-KR" sz="1000" b="0" i="0" baseline="0" dirty="0"/>
                      </a:br>
                      <a:r>
                        <a:rPr lang="ko-KR" altLang="en-US" sz="1000" b="0" i="0" baseline="0" dirty="0"/>
                        <a:t>기존 글을 남아있음</a:t>
                      </a:r>
                      <a:endParaRPr lang="en-US" altLang="ko-KR" sz="1000" b="0" i="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70" name="Picture 2" descr="C:\Users\soldesk\Desktop\Pencil\png\공지사항\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130" y="1703325"/>
            <a:ext cx="4457700" cy="5191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새 소식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공지사항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-&gt;(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사이트소개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새 소식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의 글 읽기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쓰기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수정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삭제는 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같은 방법으로 진행됨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삭제버튼 클릭 시 재확인 창이 뜸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확인을 누르면 삭제가 정상적으로 진행됨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취소를 누르면 삭제가 취소되고 삭제 전 페이지로 돌아옴</a:t>
                      </a:r>
                      <a:endParaRPr lang="en-US" altLang="ko-KR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95" name="Picture 3" descr="C:\Users\soldesk\Desktop\Pencil\png\공지사항\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171" y="1743961"/>
            <a:ext cx="4476750" cy="5038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78418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Deposit_list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금융상품 </a:t>
                      </a:r>
                      <a:r>
                        <a:rPr lang="en-US" altLang="ko-KR" sz="1000" dirty="0"/>
                        <a:t>&gt;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예금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은행목록들을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상품검색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3-1) </a:t>
                      </a:r>
                      <a:r>
                        <a:rPr lang="ko-KR" altLang="en-US" sz="1000" dirty="0" err="1"/>
                        <a:t>은행명</a:t>
                      </a:r>
                      <a:r>
                        <a:rPr lang="ko-KR" altLang="en-US" sz="1000" dirty="0"/>
                        <a:t> 선택이나 상품명을 안 적을 시 경고 메시지창이 뜬다</a:t>
                      </a:r>
                      <a:r>
                        <a:rPr lang="en-US" altLang="ko-KR" sz="1000" dirty="0"/>
                        <a:t>.        3-2) </a:t>
                      </a:r>
                      <a:r>
                        <a:rPr lang="ko-KR" altLang="en-US" sz="1000" dirty="0"/>
                        <a:t>유효성 검사에 적합하면 해당하는 상품목록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Deposit_content.jsp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5-1) </a:t>
                      </a:r>
                      <a:r>
                        <a:rPr lang="ko-KR" altLang="en-US" sz="1000" dirty="0"/>
                        <a:t>동일 상품이 없으면 장바구니 목록에 추가되고 추가되었다는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5-2) </a:t>
                      </a:r>
                      <a:r>
                        <a:rPr lang="ko-KR" altLang="en-US" sz="1000" dirty="0"/>
                        <a:t>동일 상품이 있으면 장바구니 목록에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 되지 않고 이미 상품이 있다고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                                                                                      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해당하는 은행 상품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7-1) </a:t>
                      </a:r>
                      <a:r>
                        <a:rPr lang="ko-KR" altLang="en-US" sz="1000" dirty="0"/>
                        <a:t>적금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Is_list.jsp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1CD988-04DC-429E-93CD-12C25C5A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" y="2625690"/>
            <a:ext cx="5801030" cy="339765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87D8DD-A620-47F5-97AC-55F3475A050F}"/>
              </a:ext>
            </a:extLst>
          </p:cNvPr>
          <p:cNvSpPr/>
          <p:nvPr/>
        </p:nvSpPr>
        <p:spPr>
          <a:xfrm>
            <a:off x="1224280" y="3977640"/>
            <a:ext cx="1127760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AAA43F-E406-4606-9536-0137BF767223}"/>
              </a:ext>
            </a:extLst>
          </p:cNvPr>
          <p:cNvSpPr/>
          <p:nvPr/>
        </p:nvSpPr>
        <p:spPr>
          <a:xfrm>
            <a:off x="4516120" y="4064000"/>
            <a:ext cx="320040" cy="28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4605E5-1ED6-4915-B05A-DA9A18529543}"/>
              </a:ext>
            </a:extLst>
          </p:cNvPr>
          <p:cNvSpPr/>
          <p:nvPr/>
        </p:nvSpPr>
        <p:spPr>
          <a:xfrm>
            <a:off x="4892040" y="4064000"/>
            <a:ext cx="736600" cy="28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CF3B85-B04E-45CA-912B-B5BA8721CAB3}"/>
              </a:ext>
            </a:extLst>
          </p:cNvPr>
          <p:cNvSpPr/>
          <p:nvPr/>
        </p:nvSpPr>
        <p:spPr>
          <a:xfrm>
            <a:off x="172720" y="3383914"/>
            <a:ext cx="494861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FC6EDB-BC2A-442E-A472-EC31A5179713}"/>
              </a:ext>
            </a:extLst>
          </p:cNvPr>
          <p:cNvSpPr/>
          <p:nvPr/>
        </p:nvSpPr>
        <p:spPr>
          <a:xfrm>
            <a:off x="1960880" y="3587114"/>
            <a:ext cx="822960" cy="248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B20EDE-AA5F-4F96-87ED-0F513FA08A28}"/>
              </a:ext>
            </a:extLst>
          </p:cNvPr>
          <p:cNvSpPr/>
          <p:nvPr/>
        </p:nvSpPr>
        <p:spPr>
          <a:xfrm>
            <a:off x="3058119" y="3596640"/>
            <a:ext cx="1300521" cy="248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6681CF1-A308-4DAC-9A0A-E90867EDD897}"/>
              </a:ext>
            </a:extLst>
          </p:cNvPr>
          <p:cNvSpPr/>
          <p:nvPr/>
        </p:nvSpPr>
        <p:spPr>
          <a:xfrm>
            <a:off x="4378960" y="3614735"/>
            <a:ext cx="548640" cy="210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EE8597-AA03-4EF1-ABD2-3782572732E9}"/>
              </a:ext>
            </a:extLst>
          </p:cNvPr>
          <p:cNvSpPr/>
          <p:nvPr/>
        </p:nvSpPr>
        <p:spPr>
          <a:xfrm>
            <a:off x="2707640" y="5704840"/>
            <a:ext cx="1341120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ED7E55F-8E18-4ED1-A6A4-23040CCB3EF5}"/>
              </a:ext>
            </a:extLst>
          </p:cNvPr>
          <p:cNvSpPr/>
          <p:nvPr/>
        </p:nvSpPr>
        <p:spPr>
          <a:xfrm>
            <a:off x="1839372" y="3459795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181DA8-A03F-4EB1-AEDA-F92E360D9021}"/>
              </a:ext>
            </a:extLst>
          </p:cNvPr>
          <p:cNvSpPr/>
          <p:nvPr/>
        </p:nvSpPr>
        <p:spPr>
          <a:xfrm>
            <a:off x="2926451" y="3459602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B808F3-CEB6-49B7-BC1D-68C9011CB435}"/>
              </a:ext>
            </a:extLst>
          </p:cNvPr>
          <p:cNvSpPr/>
          <p:nvPr/>
        </p:nvSpPr>
        <p:spPr>
          <a:xfrm>
            <a:off x="4816252" y="347567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00B0D59-13EC-4BBD-98AC-4432CCE3FC19}"/>
              </a:ext>
            </a:extLst>
          </p:cNvPr>
          <p:cNvSpPr/>
          <p:nvPr/>
        </p:nvSpPr>
        <p:spPr>
          <a:xfrm>
            <a:off x="1153096" y="3825240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8D4461-F3F5-4D0E-9A69-AF2B67061213}"/>
              </a:ext>
            </a:extLst>
          </p:cNvPr>
          <p:cNvSpPr/>
          <p:nvPr/>
        </p:nvSpPr>
        <p:spPr>
          <a:xfrm>
            <a:off x="4363607" y="3933793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2B4FD3F-7133-4D06-814A-699597DBAFDF}"/>
              </a:ext>
            </a:extLst>
          </p:cNvPr>
          <p:cNvSpPr/>
          <p:nvPr/>
        </p:nvSpPr>
        <p:spPr>
          <a:xfrm>
            <a:off x="5471174" y="3935665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6FA9E2E-C808-4988-A0F2-FE9207BB6DF7}"/>
              </a:ext>
            </a:extLst>
          </p:cNvPr>
          <p:cNvSpPr/>
          <p:nvPr/>
        </p:nvSpPr>
        <p:spPr>
          <a:xfrm>
            <a:off x="2596292" y="5588634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A1298D6-9562-4190-A400-2184604921A5}"/>
              </a:ext>
            </a:extLst>
          </p:cNvPr>
          <p:cNvSpPr/>
          <p:nvPr/>
        </p:nvSpPr>
        <p:spPr>
          <a:xfrm>
            <a:off x="98322" y="327755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0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20828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Deposit_content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금융상품 </a:t>
                      </a:r>
                      <a:r>
                        <a:rPr lang="en-US" altLang="ko-KR" sz="1000" dirty="0"/>
                        <a:t>&gt;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예금 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상품조회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 err="1"/>
                        <a:t>은행명</a:t>
                      </a:r>
                      <a:r>
                        <a:rPr lang="ko-KR" altLang="en-US" sz="1000" dirty="0"/>
                        <a:t> 선택이나 상품명을 안 적을 시 경고 메시지창이 뜬다</a:t>
                      </a:r>
                      <a:r>
                        <a:rPr lang="en-US" altLang="ko-KR" sz="1000" dirty="0"/>
                        <a:t>.        1-2) </a:t>
                      </a:r>
                      <a:r>
                        <a:rPr lang="ko-KR" altLang="en-US" sz="1000" dirty="0"/>
                        <a:t>유효성 검사에 적합하면 해당하는 상품목록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해당하는 은행 상품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상품의 자세한 내용이 나온다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예치금액은 </a:t>
                      </a:r>
                      <a:r>
                        <a:rPr lang="en-US" altLang="ko-KR" sz="1000" dirty="0"/>
                        <a:t>15</a:t>
                      </a:r>
                      <a:r>
                        <a:rPr lang="ko-KR" altLang="en-US" sz="1000" dirty="0" err="1"/>
                        <a:t>자이내로</a:t>
                      </a:r>
                      <a:r>
                        <a:rPr lang="ko-KR" altLang="en-US" sz="1000" dirty="0"/>
                        <a:t> 이내로 작성한다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기간은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금리는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7-1) </a:t>
                      </a:r>
                      <a:r>
                        <a:rPr lang="ko-KR" altLang="en-US" sz="1000" dirty="0"/>
                        <a:t>예치금액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금리가 유효성 검사에 적합하면 계산된 결과를 보여준다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7-2) </a:t>
                      </a:r>
                      <a:r>
                        <a:rPr lang="ko-KR" altLang="en-US" sz="1000" dirty="0"/>
                        <a:t>예치금액이 유효성 검사에 적합하지 않으면 예치금액오류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7-3) </a:t>
                      </a:r>
                      <a:r>
                        <a:rPr lang="ko-KR" altLang="en-US" sz="1000" dirty="0"/>
                        <a:t>기간이 유효성 검사에 적합하지 않으면 기간오류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 7-4) </a:t>
                      </a:r>
                      <a:r>
                        <a:rPr lang="ko-KR" altLang="en-US" sz="1000" dirty="0"/>
                        <a:t>금리이 유효성 검사에 적합하지 않으면 금리오류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 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7-1) </a:t>
                      </a:r>
                      <a:r>
                        <a:rPr lang="ko-KR" altLang="en-US" sz="1000" dirty="0"/>
                        <a:t>적금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Is_list.jsp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20EEA2A-946F-497A-8E0C-9923FB7B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" y="2262104"/>
            <a:ext cx="5903855" cy="40878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C62F19-DB45-4B5F-A05D-A87B158A78D3}"/>
              </a:ext>
            </a:extLst>
          </p:cNvPr>
          <p:cNvSpPr/>
          <p:nvPr/>
        </p:nvSpPr>
        <p:spPr>
          <a:xfrm>
            <a:off x="117523" y="3261994"/>
            <a:ext cx="494861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76E1008-872B-495D-BAAC-32D88F0E753B}"/>
              </a:ext>
            </a:extLst>
          </p:cNvPr>
          <p:cNvSpPr/>
          <p:nvPr/>
        </p:nvSpPr>
        <p:spPr>
          <a:xfrm>
            <a:off x="6549" y="315563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5D0E84-0552-4873-815D-9F2F490FBEC4}"/>
              </a:ext>
            </a:extLst>
          </p:cNvPr>
          <p:cNvSpPr/>
          <p:nvPr/>
        </p:nvSpPr>
        <p:spPr>
          <a:xfrm>
            <a:off x="2360851" y="4791456"/>
            <a:ext cx="754205" cy="249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5C87DE-4D2F-419F-BC7E-5C9EEF5EB6F7}"/>
              </a:ext>
            </a:extLst>
          </p:cNvPr>
          <p:cNvSpPr/>
          <p:nvPr/>
        </p:nvSpPr>
        <p:spPr>
          <a:xfrm>
            <a:off x="3317923" y="4791456"/>
            <a:ext cx="754205" cy="249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183E76-85EC-4589-86A8-F5EA0A0D5267}"/>
              </a:ext>
            </a:extLst>
          </p:cNvPr>
          <p:cNvSpPr/>
          <p:nvPr/>
        </p:nvSpPr>
        <p:spPr>
          <a:xfrm>
            <a:off x="4547616" y="5620512"/>
            <a:ext cx="475488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0454DD-8907-4A4C-9C10-EDE04CEAD54D}"/>
              </a:ext>
            </a:extLst>
          </p:cNvPr>
          <p:cNvSpPr/>
          <p:nvPr/>
        </p:nvSpPr>
        <p:spPr>
          <a:xfrm>
            <a:off x="1335024" y="5620512"/>
            <a:ext cx="573024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2FF2E6-5D31-43AF-AA94-EEA2BEB4064E}"/>
              </a:ext>
            </a:extLst>
          </p:cNvPr>
          <p:cNvSpPr/>
          <p:nvPr/>
        </p:nvSpPr>
        <p:spPr>
          <a:xfrm>
            <a:off x="2146187" y="5620512"/>
            <a:ext cx="383653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FECE7D-533C-4AF4-A2D8-CB60B7933F50}"/>
              </a:ext>
            </a:extLst>
          </p:cNvPr>
          <p:cNvSpPr/>
          <p:nvPr/>
        </p:nvSpPr>
        <p:spPr>
          <a:xfrm>
            <a:off x="2868602" y="5620512"/>
            <a:ext cx="383653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94814B-1954-4747-AE1F-94845A307EDB}"/>
              </a:ext>
            </a:extLst>
          </p:cNvPr>
          <p:cNvSpPr/>
          <p:nvPr/>
        </p:nvSpPr>
        <p:spPr>
          <a:xfrm>
            <a:off x="1895856" y="5129685"/>
            <a:ext cx="750784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2F4A7C-0756-4071-B002-61B5E4145DA9}"/>
              </a:ext>
            </a:extLst>
          </p:cNvPr>
          <p:cNvSpPr/>
          <p:nvPr/>
        </p:nvSpPr>
        <p:spPr>
          <a:xfrm>
            <a:off x="2226665" y="465697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6BEFF0-2F7D-408B-AEE4-4774715FED20}"/>
              </a:ext>
            </a:extLst>
          </p:cNvPr>
          <p:cNvSpPr/>
          <p:nvPr/>
        </p:nvSpPr>
        <p:spPr>
          <a:xfrm>
            <a:off x="3179370" y="4661723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20845F4-1EED-40A5-B91C-5C7B54DC913A}"/>
              </a:ext>
            </a:extLst>
          </p:cNvPr>
          <p:cNvSpPr/>
          <p:nvPr/>
        </p:nvSpPr>
        <p:spPr>
          <a:xfrm>
            <a:off x="1784508" y="5010220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DFA7469-980A-472F-80ED-39631C44C591}"/>
              </a:ext>
            </a:extLst>
          </p:cNvPr>
          <p:cNvSpPr/>
          <p:nvPr/>
        </p:nvSpPr>
        <p:spPr>
          <a:xfrm>
            <a:off x="1223676" y="5493193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0EB663F-115B-445A-8929-BC4CB533DD5B}"/>
              </a:ext>
            </a:extLst>
          </p:cNvPr>
          <p:cNvSpPr/>
          <p:nvPr/>
        </p:nvSpPr>
        <p:spPr>
          <a:xfrm>
            <a:off x="2034839" y="5490182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3F667FD-2E84-4775-9F85-DEDF399E54D4}"/>
              </a:ext>
            </a:extLst>
          </p:cNvPr>
          <p:cNvSpPr/>
          <p:nvPr/>
        </p:nvSpPr>
        <p:spPr>
          <a:xfrm>
            <a:off x="2750104" y="5490182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7DC4753-22D8-491B-BB0F-1AD0F8FBCA55}"/>
              </a:ext>
            </a:extLst>
          </p:cNvPr>
          <p:cNvSpPr/>
          <p:nvPr/>
        </p:nvSpPr>
        <p:spPr>
          <a:xfrm>
            <a:off x="4436268" y="5514466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1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743989" y="2268173"/>
            <a:ext cx="1880458" cy="724396"/>
            <a:chOff x="-40947" y="732305"/>
            <a:chExt cx="2320967" cy="97416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0" y="732305"/>
              <a:ext cx="2208158" cy="974160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25" name="모서리가 둥근 직사각형 4"/>
            <p:cNvSpPr/>
            <p:nvPr/>
          </p:nvSpPr>
          <p:spPr>
            <a:xfrm>
              <a:off x="-40947" y="804974"/>
              <a:ext cx="2320967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592" tIns="0" rIns="188592" bIns="0" numCol="1" spcCol="1270" anchor="ctr" anchorCtr="0">
              <a:noAutofit/>
            </a:bodyPr>
            <a:lstStyle/>
            <a:p>
              <a:pPr lvl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700" kern="1200" dirty="0">
                  <a:solidFill>
                    <a:srgbClr val="016FB8"/>
                  </a:solidFill>
                  <a:latin typeface="HY견고딕" pitchFamily="18" charset="-127"/>
                  <a:ea typeface="HY견고딕" pitchFamily="18" charset="-127"/>
                </a:rPr>
                <a:t>사이트 종류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840110" y="2310335"/>
            <a:ext cx="7147038" cy="610981"/>
          </a:xfrm>
          <a:prstGeom prst="rect">
            <a:avLst/>
          </a:prstGeom>
          <a:ln w="28575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금융상품 소개 사이트</a:t>
            </a:r>
            <a:endParaRPr lang="ko-KR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840111" y="3273199"/>
            <a:ext cx="7127875" cy="621867"/>
          </a:xfrm>
          <a:prstGeom prst="rect">
            <a:avLst/>
          </a:prstGeom>
          <a:ln w="28575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sz="1600" dirty="0">
                <a:latin typeface="+mn-ea"/>
              </a:rPr>
              <a:t>예금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적금 예비 가입자가 은행 별로 금융상품을 비교하며 찾는 어려운 점을 해결하기 위해 </a:t>
            </a:r>
            <a:r>
              <a:rPr lang="ko-KR" altLang="en-US" sz="1600" dirty="0" err="1">
                <a:latin typeface="+mn-ea"/>
              </a:rPr>
              <a:t>ㅇㅇ를</a:t>
            </a:r>
            <a:r>
              <a:rPr lang="ko-KR" altLang="en-US" sz="1600" dirty="0">
                <a:latin typeface="+mn-ea"/>
              </a:rPr>
              <a:t> 통해 한눈에 금융상품들을 소개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비교하여 줍니다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47285" y="4191065"/>
            <a:ext cx="7127875" cy="630278"/>
          </a:xfrm>
          <a:prstGeom prst="rect">
            <a:avLst/>
          </a:prstGeom>
          <a:ln w="28575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sz="1600" dirty="0">
                <a:latin typeface="+mn-ea"/>
              </a:rPr>
              <a:t>커뮤니티 게시판을 통해 실 사용자의 후기를 볼 수 있고 사용자 끼리 질문 답변을 할 수 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866335" y="5030504"/>
            <a:ext cx="7127875" cy="657739"/>
          </a:xfrm>
          <a:prstGeom prst="rect">
            <a:avLst/>
          </a:prstGeom>
          <a:ln w="28575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ko-KR" altLang="en-US" dirty="0">
                <a:latin typeface="+mn-ea"/>
              </a:rPr>
              <a:t>예금 적금 예비가입고객</a:t>
            </a:r>
            <a:endParaRPr lang="ko-KR" altLang="ko-KR" dirty="0"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12523" y="3180573"/>
            <a:ext cx="2232561" cy="724396"/>
            <a:chOff x="-77346" y="732305"/>
            <a:chExt cx="2755553" cy="97416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0" y="732305"/>
              <a:ext cx="2208158" cy="974160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28" name="모서리가 둥근 직사각형 4"/>
            <p:cNvSpPr/>
            <p:nvPr/>
          </p:nvSpPr>
          <p:spPr>
            <a:xfrm>
              <a:off x="-77346" y="804973"/>
              <a:ext cx="2755553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592" tIns="0" rIns="188592" bIns="0" numCol="1" spcCol="1270" anchor="ctr" anchorCtr="0">
              <a:noAutofit/>
            </a:bodyPr>
            <a:lstStyle/>
            <a:p>
              <a:pPr lvl="0" algn="l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700" kern="1200" dirty="0">
                  <a:solidFill>
                    <a:srgbClr val="016FB8"/>
                  </a:solidFill>
                  <a:latin typeface="HY견고딕" pitchFamily="18" charset="-127"/>
                  <a:ea typeface="HY견고딕" pitchFamily="18" charset="-127"/>
                </a:rPr>
                <a:t>사이트 존재이유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42010" y="4094992"/>
            <a:ext cx="1880458" cy="724396"/>
            <a:chOff x="-40947" y="732305"/>
            <a:chExt cx="2320967" cy="97416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0" y="732305"/>
              <a:ext cx="2208158" cy="974160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1" name="모서리가 둥근 직사각형 4"/>
            <p:cNvSpPr/>
            <p:nvPr/>
          </p:nvSpPr>
          <p:spPr>
            <a:xfrm>
              <a:off x="-40947" y="804974"/>
              <a:ext cx="2320967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592" tIns="0" rIns="188592" bIns="0" numCol="1" spcCol="1270" anchor="ctr" anchorCtr="0">
              <a:noAutofit/>
            </a:bodyPr>
            <a:lstStyle/>
            <a:p>
              <a:pPr lvl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700" dirty="0">
                  <a:solidFill>
                    <a:srgbClr val="016FB8"/>
                  </a:solidFill>
                  <a:latin typeface="HY견고딕" pitchFamily="18" charset="-127"/>
                  <a:ea typeface="HY견고딕" pitchFamily="18" charset="-127"/>
                </a:rPr>
                <a:t>경쟁력</a:t>
              </a:r>
              <a:endParaRPr lang="ko-KR" altLang="en-US" sz="1700" kern="1200" dirty="0">
                <a:solidFill>
                  <a:srgbClr val="016FB8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40030" y="5007415"/>
            <a:ext cx="1880458" cy="724396"/>
            <a:chOff x="-40947" y="732305"/>
            <a:chExt cx="2320967" cy="97416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0" y="732305"/>
              <a:ext cx="2208158" cy="974160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" name="모서리가 둥근 직사각형 4"/>
            <p:cNvSpPr/>
            <p:nvPr/>
          </p:nvSpPr>
          <p:spPr>
            <a:xfrm>
              <a:off x="-40947" y="804974"/>
              <a:ext cx="2320967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592" tIns="0" rIns="188592" bIns="0" numCol="1" spcCol="1270" anchor="ctr" anchorCtr="0">
              <a:noAutofit/>
            </a:bodyPr>
            <a:lstStyle/>
            <a:p>
              <a:pPr lvl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700" kern="1200" dirty="0">
                  <a:solidFill>
                    <a:srgbClr val="016FB8"/>
                  </a:solidFill>
                  <a:latin typeface="HY견고딕" pitchFamily="18" charset="-127"/>
                  <a:ea typeface="HY견고딕" pitchFamily="18" charset="-127"/>
                </a:rPr>
                <a:t>Target</a:t>
              </a:r>
              <a:endParaRPr lang="ko-KR" altLang="en-US" sz="1700" kern="1200" dirty="0">
                <a:solidFill>
                  <a:srgbClr val="016FB8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939434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Is_create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금융상품 </a:t>
                      </a:r>
                      <a:r>
                        <a:rPr lang="en-US" altLang="ko-KR" sz="1000" dirty="0"/>
                        <a:t>&gt;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적금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은행목록들을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상품검색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3-1) </a:t>
                      </a:r>
                      <a:r>
                        <a:rPr lang="ko-KR" altLang="en-US" sz="1000" dirty="0" err="1"/>
                        <a:t>은행명</a:t>
                      </a:r>
                      <a:r>
                        <a:rPr lang="ko-KR" altLang="en-US" sz="1000" dirty="0"/>
                        <a:t> 선택이나 상품명을 안 적을 시 경고 메시지창이 뜬다</a:t>
                      </a:r>
                      <a:r>
                        <a:rPr lang="en-US" altLang="ko-KR" sz="1000" dirty="0"/>
                        <a:t>.        3-2) </a:t>
                      </a:r>
                      <a:r>
                        <a:rPr lang="ko-KR" altLang="en-US" sz="1000" dirty="0"/>
                        <a:t>유효성 검사에 적합하면 해당하는 상품목록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Is_content.jsp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5-1) </a:t>
                      </a:r>
                      <a:r>
                        <a:rPr lang="ko-KR" altLang="en-US" sz="1000" dirty="0"/>
                        <a:t>동일 상품이 없으면 장바구니 목록에 추가되고 추가되었다는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5-2) </a:t>
                      </a:r>
                      <a:r>
                        <a:rPr lang="ko-KR" altLang="en-US" sz="1000" dirty="0"/>
                        <a:t>동일 상품이 있으면 장바구니 목록에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 되지 않고 이미 상품이 있다고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                                                                                      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해당하는 은행 상품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7-1) </a:t>
                      </a:r>
                      <a:r>
                        <a:rPr lang="ko-KR" altLang="en-US" sz="1000" dirty="0"/>
                        <a:t>예금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Deposit_list.jsp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29AED3D-6563-4E4B-ABF0-DD52CF4D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6" y="2575559"/>
            <a:ext cx="5809447" cy="34024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18A0D0-74AC-4A08-AD36-0EAD9F09578F}"/>
              </a:ext>
            </a:extLst>
          </p:cNvPr>
          <p:cNvSpPr/>
          <p:nvPr/>
        </p:nvSpPr>
        <p:spPr>
          <a:xfrm>
            <a:off x="1153096" y="3977640"/>
            <a:ext cx="1235520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42C2E3-579A-4A3A-A90B-1273F4413EEA}"/>
              </a:ext>
            </a:extLst>
          </p:cNvPr>
          <p:cNvSpPr/>
          <p:nvPr/>
        </p:nvSpPr>
        <p:spPr>
          <a:xfrm>
            <a:off x="4552696" y="4064000"/>
            <a:ext cx="320040" cy="28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89E143-57B0-40ED-87A5-E50C23CA0642}"/>
              </a:ext>
            </a:extLst>
          </p:cNvPr>
          <p:cNvSpPr/>
          <p:nvPr/>
        </p:nvSpPr>
        <p:spPr>
          <a:xfrm>
            <a:off x="4928616" y="4064000"/>
            <a:ext cx="736600" cy="28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A5658-E786-4C0A-A12A-40D5749CC6B2}"/>
              </a:ext>
            </a:extLst>
          </p:cNvPr>
          <p:cNvSpPr/>
          <p:nvPr/>
        </p:nvSpPr>
        <p:spPr>
          <a:xfrm>
            <a:off x="209296" y="3383914"/>
            <a:ext cx="494861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E17991-96E7-4605-B9DE-1DCE51E5A75D}"/>
              </a:ext>
            </a:extLst>
          </p:cNvPr>
          <p:cNvSpPr/>
          <p:nvPr/>
        </p:nvSpPr>
        <p:spPr>
          <a:xfrm>
            <a:off x="1997456" y="3587114"/>
            <a:ext cx="822960" cy="248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B9BF24-DFF9-456E-8785-20FC4A5D4DB8}"/>
              </a:ext>
            </a:extLst>
          </p:cNvPr>
          <p:cNvSpPr/>
          <p:nvPr/>
        </p:nvSpPr>
        <p:spPr>
          <a:xfrm>
            <a:off x="3094695" y="3596640"/>
            <a:ext cx="1300521" cy="248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4C4190-CAD7-4A91-AE84-F3C6733D6293}"/>
              </a:ext>
            </a:extLst>
          </p:cNvPr>
          <p:cNvSpPr/>
          <p:nvPr/>
        </p:nvSpPr>
        <p:spPr>
          <a:xfrm>
            <a:off x="4415536" y="3614735"/>
            <a:ext cx="548640" cy="210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564E5F-9994-443F-9C04-14B18BEDD048}"/>
              </a:ext>
            </a:extLst>
          </p:cNvPr>
          <p:cNvSpPr/>
          <p:nvPr/>
        </p:nvSpPr>
        <p:spPr>
          <a:xfrm>
            <a:off x="2744216" y="5704840"/>
            <a:ext cx="1341120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EEE9AA0-6169-4C31-9FDD-81E6258880CF}"/>
              </a:ext>
            </a:extLst>
          </p:cNvPr>
          <p:cNvSpPr/>
          <p:nvPr/>
        </p:nvSpPr>
        <p:spPr>
          <a:xfrm>
            <a:off x="1839372" y="3459795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107C017-3BA2-4844-B252-16F859BA7105}"/>
              </a:ext>
            </a:extLst>
          </p:cNvPr>
          <p:cNvSpPr/>
          <p:nvPr/>
        </p:nvSpPr>
        <p:spPr>
          <a:xfrm>
            <a:off x="2926451" y="3459602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7332819-6BF3-4CAD-BC97-54D65A000B03}"/>
              </a:ext>
            </a:extLst>
          </p:cNvPr>
          <p:cNvSpPr/>
          <p:nvPr/>
        </p:nvSpPr>
        <p:spPr>
          <a:xfrm>
            <a:off x="4816252" y="347567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BBF0659-5A26-4CCF-AE84-CFC7FDC25284}"/>
              </a:ext>
            </a:extLst>
          </p:cNvPr>
          <p:cNvSpPr/>
          <p:nvPr/>
        </p:nvSpPr>
        <p:spPr>
          <a:xfrm>
            <a:off x="1041748" y="3844926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49983F-4C58-44FE-AD0F-4BF59E2FA629}"/>
              </a:ext>
            </a:extLst>
          </p:cNvPr>
          <p:cNvSpPr/>
          <p:nvPr/>
        </p:nvSpPr>
        <p:spPr>
          <a:xfrm>
            <a:off x="4363607" y="3933793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F1305FB-9C5F-421A-8E10-7173839B9EF0}"/>
              </a:ext>
            </a:extLst>
          </p:cNvPr>
          <p:cNvSpPr/>
          <p:nvPr/>
        </p:nvSpPr>
        <p:spPr>
          <a:xfrm>
            <a:off x="5471174" y="3935665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86BCE61-04DA-4AC6-B06B-9F007A68A334}"/>
              </a:ext>
            </a:extLst>
          </p:cNvPr>
          <p:cNvSpPr/>
          <p:nvPr/>
        </p:nvSpPr>
        <p:spPr>
          <a:xfrm>
            <a:off x="2596292" y="5588634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20545D-F039-490B-B4C7-C8725081CFE5}"/>
              </a:ext>
            </a:extLst>
          </p:cNvPr>
          <p:cNvSpPr/>
          <p:nvPr/>
        </p:nvSpPr>
        <p:spPr>
          <a:xfrm>
            <a:off x="98322" y="327755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40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603382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Is_content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금융상품 </a:t>
                      </a:r>
                      <a:r>
                        <a:rPr lang="en-US" altLang="ko-KR" sz="1000" dirty="0"/>
                        <a:t>&gt;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적금 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상품조회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 err="1"/>
                        <a:t>은행명</a:t>
                      </a:r>
                      <a:r>
                        <a:rPr lang="ko-KR" altLang="en-US" sz="1000" dirty="0"/>
                        <a:t> 선택이나 상품명을 안 적을 시 경고 메시지창이 뜬다</a:t>
                      </a:r>
                      <a:r>
                        <a:rPr lang="en-US" altLang="ko-KR" sz="1000" dirty="0"/>
                        <a:t>.        1-2) </a:t>
                      </a:r>
                      <a:r>
                        <a:rPr lang="ko-KR" altLang="en-US" sz="1000" dirty="0"/>
                        <a:t>유효성 검사에 적합하면 해당하는 상품목록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해당하는 은행 상품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상품의 자세한 내용이 나온다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예치금액은 </a:t>
                      </a:r>
                      <a:r>
                        <a:rPr lang="en-US" altLang="ko-KR" sz="1000" dirty="0"/>
                        <a:t>15</a:t>
                      </a:r>
                      <a:r>
                        <a:rPr lang="ko-KR" altLang="en-US" sz="1000" dirty="0" err="1"/>
                        <a:t>자이내로</a:t>
                      </a:r>
                      <a:r>
                        <a:rPr lang="ko-KR" altLang="en-US" sz="1000" dirty="0"/>
                        <a:t> 이내로 작성한다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기간은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금리는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7-1) </a:t>
                      </a:r>
                      <a:r>
                        <a:rPr lang="ko-KR" altLang="en-US" sz="1000" dirty="0"/>
                        <a:t>예치금액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금리가 유효성 검사에 적합하면 계산된 결과를 보여준다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7-2) </a:t>
                      </a:r>
                      <a:r>
                        <a:rPr lang="ko-KR" altLang="en-US" sz="1000" dirty="0"/>
                        <a:t>예치금액이 유효성 검사에 적합하지 않으면 예치금액오류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7-3) </a:t>
                      </a:r>
                      <a:r>
                        <a:rPr lang="ko-KR" altLang="en-US" sz="1000" dirty="0"/>
                        <a:t>기간이 유효성 검사에 적합하지 않으면 기간오류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 7-4) </a:t>
                      </a:r>
                      <a:r>
                        <a:rPr lang="ko-KR" altLang="en-US" sz="1000" dirty="0"/>
                        <a:t>금리이 유효성 검사에 적합하지 않으면 금리오류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 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         8-1) </a:t>
                      </a:r>
                      <a:r>
                        <a:rPr lang="ko-KR" altLang="en-US" sz="1000" dirty="0"/>
                        <a:t>예금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Deposit_list.jsp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D40EF4F-CFD2-4D7C-913E-F874F8CA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8556"/>
            <a:ext cx="5963920" cy="41603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A4F13E-4CD9-4EB5-A186-935EFEB3B585}"/>
              </a:ext>
            </a:extLst>
          </p:cNvPr>
          <p:cNvSpPr/>
          <p:nvPr/>
        </p:nvSpPr>
        <p:spPr>
          <a:xfrm>
            <a:off x="110629" y="3103498"/>
            <a:ext cx="494861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ECAFB00-D25F-428F-8076-12EAE828A56A}"/>
              </a:ext>
            </a:extLst>
          </p:cNvPr>
          <p:cNvSpPr/>
          <p:nvPr/>
        </p:nvSpPr>
        <p:spPr>
          <a:xfrm>
            <a:off x="-345" y="2997135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80AC73-ADC6-478A-8C69-7BB698977C95}"/>
              </a:ext>
            </a:extLst>
          </p:cNvPr>
          <p:cNvSpPr/>
          <p:nvPr/>
        </p:nvSpPr>
        <p:spPr>
          <a:xfrm>
            <a:off x="2488069" y="4639056"/>
            <a:ext cx="754205" cy="249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1A9640-6713-4B02-A38D-E12FEBD8E0C3}"/>
              </a:ext>
            </a:extLst>
          </p:cNvPr>
          <p:cNvSpPr/>
          <p:nvPr/>
        </p:nvSpPr>
        <p:spPr>
          <a:xfrm>
            <a:off x="3445141" y="4639056"/>
            <a:ext cx="754205" cy="249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F72317-0B7C-4768-9467-29C061F2BAAD}"/>
              </a:ext>
            </a:extLst>
          </p:cNvPr>
          <p:cNvSpPr/>
          <p:nvPr/>
        </p:nvSpPr>
        <p:spPr>
          <a:xfrm>
            <a:off x="4529678" y="5479568"/>
            <a:ext cx="475488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2C1DA9-587D-4B35-8949-C7AFAF6CE4AA}"/>
              </a:ext>
            </a:extLst>
          </p:cNvPr>
          <p:cNvSpPr/>
          <p:nvPr/>
        </p:nvSpPr>
        <p:spPr>
          <a:xfrm>
            <a:off x="1267170" y="5479568"/>
            <a:ext cx="573024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BA4E-649E-408A-94A8-C8441396930A}"/>
              </a:ext>
            </a:extLst>
          </p:cNvPr>
          <p:cNvSpPr/>
          <p:nvPr/>
        </p:nvSpPr>
        <p:spPr>
          <a:xfrm>
            <a:off x="2078333" y="5479568"/>
            <a:ext cx="383653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2FD7D6-C19E-4D57-9C27-A9636F7E8F76}"/>
              </a:ext>
            </a:extLst>
          </p:cNvPr>
          <p:cNvSpPr/>
          <p:nvPr/>
        </p:nvSpPr>
        <p:spPr>
          <a:xfrm>
            <a:off x="2800748" y="5479568"/>
            <a:ext cx="383653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EA4EE9-EB87-4951-BA45-D25C17858B11}"/>
              </a:ext>
            </a:extLst>
          </p:cNvPr>
          <p:cNvSpPr/>
          <p:nvPr/>
        </p:nvSpPr>
        <p:spPr>
          <a:xfrm>
            <a:off x="1828002" y="4988741"/>
            <a:ext cx="750784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B6E5EA0-CA5A-46D7-B8EB-4A26FCC67955}"/>
              </a:ext>
            </a:extLst>
          </p:cNvPr>
          <p:cNvSpPr/>
          <p:nvPr/>
        </p:nvSpPr>
        <p:spPr>
          <a:xfrm>
            <a:off x="2353883" y="450457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64DD301-2921-4E83-99FF-989C9BAD362C}"/>
              </a:ext>
            </a:extLst>
          </p:cNvPr>
          <p:cNvSpPr/>
          <p:nvPr/>
        </p:nvSpPr>
        <p:spPr>
          <a:xfrm>
            <a:off x="3306588" y="4509323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83C393-C214-4AED-B3DD-F3EB2D0DEAEC}"/>
              </a:ext>
            </a:extLst>
          </p:cNvPr>
          <p:cNvSpPr/>
          <p:nvPr/>
        </p:nvSpPr>
        <p:spPr>
          <a:xfrm>
            <a:off x="1716654" y="4869276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E43433A-1F24-4BFE-9637-B1707B84A1EE}"/>
              </a:ext>
            </a:extLst>
          </p:cNvPr>
          <p:cNvSpPr/>
          <p:nvPr/>
        </p:nvSpPr>
        <p:spPr>
          <a:xfrm>
            <a:off x="1155822" y="5352249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77F7DB8-C066-4BE0-9932-E9DCD75B71D4}"/>
              </a:ext>
            </a:extLst>
          </p:cNvPr>
          <p:cNvSpPr/>
          <p:nvPr/>
        </p:nvSpPr>
        <p:spPr>
          <a:xfrm>
            <a:off x="1966985" y="5349238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209077-0435-40CD-80F4-15A51E99B11C}"/>
              </a:ext>
            </a:extLst>
          </p:cNvPr>
          <p:cNvSpPr/>
          <p:nvPr/>
        </p:nvSpPr>
        <p:spPr>
          <a:xfrm>
            <a:off x="2682250" y="5349238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8D58545-C858-4FA4-AEFC-48E4AFFC6B8D}"/>
              </a:ext>
            </a:extLst>
          </p:cNvPr>
          <p:cNvSpPr/>
          <p:nvPr/>
        </p:nvSpPr>
        <p:spPr>
          <a:xfrm>
            <a:off x="4418330" y="5373522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96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34761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Review_create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Review &gt; </a:t>
                      </a:r>
                      <a:r>
                        <a:rPr lang="ko-KR" altLang="en-US" sz="1000" dirty="0"/>
                        <a:t>리뷰작성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글제목은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중복체크가 안 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예금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적금 중 해당하는 체크박스를 하나만 클릭한다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은행목록들이 있으며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해당하는 은행명을 클릭한다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상품이름은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 err="1"/>
                        <a:t>자이내로</a:t>
                      </a:r>
                      <a:r>
                        <a:rPr lang="ko-KR" altLang="en-US" sz="1000" dirty="0"/>
                        <a:t>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만족목록들이 있으며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해당하는 만족도를 클릭한다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내용은 </a:t>
                      </a:r>
                      <a:r>
                        <a:rPr lang="en-US" altLang="ko-KR" sz="1000" dirty="0"/>
                        <a:t>800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en-US" altLang="ko-KR" sz="1000" dirty="0"/>
                        <a:t>  </a:t>
                      </a: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파일첨무</a:t>
                      </a:r>
                      <a:r>
                        <a:rPr lang="ko-KR" altLang="en-US" sz="1000" dirty="0"/>
                        <a:t> 창이 뜨며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파일크기는 </a:t>
                      </a:r>
                      <a:r>
                        <a:rPr lang="en-US" altLang="ko-KR" sz="1000" dirty="0"/>
                        <a:t>50MB</a:t>
                      </a:r>
                      <a:r>
                        <a:rPr lang="ko-KR" altLang="en-US" sz="1000" dirty="0" err="1"/>
                        <a:t>이하이내로</a:t>
                      </a:r>
                      <a:r>
                        <a:rPr lang="ko-KR" altLang="en-US" sz="1000" dirty="0"/>
                        <a:t> 업로든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8-1) </a:t>
                      </a:r>
                      <a:r>
                        <a:rPr lang="ko-KR" altLang="en-US" sz="1000" dirty="0"/>
                        <a:t>유효성 검사에 적합하면 </a:t>
                      </a:r>
                      <a:r>
                        <a:rPr lang="en-US" altLang="ko-KR" sz="1000" dirty="0"/>
                        <a:t>Review_.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</a:t>
                      </a:r>
                      <a:r>
                        <a:rPr lang="ko-KR" altLang="en-US" sz="1000" dirty="0" err="1"/>
                        <a:t>폼내용</a:t>
                      </a:r>
                      <a:r>
                        <a:rPr lang="ko-KR" altLang="en-US" sz="1000" dirty="0"/>
                        <a:t> 전달 후 작성된 </a:t>
                      </a:r>
                      <a:r>
                        <a:rPr lang="en-US" altLang="ko-KR" sz="1000" dirty="0" err="1"/>
                        <a:t>Review_read.jsp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                                                      8-2)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</a:t>
                      </a:r>
                      <a:r>
                        <a:rPr lang="en-US" altLang="ko-KR" sz="1000" dirty="0" err="1"/>
                        <a:t>Review_list.jsp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4F2C52D-8A7B-4502-95DB-ECD46351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75" y="1529402"/>
            <a:ext cx="4951080" cy="5763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A36CE4-C9B5-4005-BBC6-5B1A2A2CFBED}"/>
              </a:ext>
            </a:extLst>
          </p:cNvPr>
          <p:cNvSpPr/>
          <p:nvPr/>
        </p:nvSpPr>
        <p:spPr>
          <a:xfrm>
            <a:off x="2202180" y="2110740"/>
            <a:ext cx="2164080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040BCA-DEE0-4CF3-9F89-72C775AF1502}"/>
              </a:ext>
            </a:extLst>
          </p:cNvPr>
          <p:cNvSpPr/>
          <p:nvPr/>
        </p:nvSpPr>
        <p:spPr>
          <a:xfrm>
            <a:off x="1953432" y="1950720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A5A853-52AE-4842-8EE3-6B2B472FBECB}"/>
              </a:ext>
            </a:extLst>
          </p:cNvPr>
          <p:cNvSpPr/>
          <p:nvPr/>
        </p:nvSpPr>
        <p:spPr>
          <a:xfrm>
            <a:off x="2117458" y="2527244"/>
            <a:ext cx="2164080" cy="242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117BEB5-D4F7-4E85-A399-2BAC95079A71}"/>
              </a:ext>
            </a:extLst>
          </p:cNvPr>
          <p:cNvSpPr/>
          <p:nvPr/>
        </p:nvSpPr>
        <p:spPr>
          <a:xfrm>
            <a:off x="1868710" y="2357392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8F9719-2881-4C67-982B-02C83D13039C}"/>
              </a:ext>
            </a:extLst>
          </p:cNvPr>
          <p:cNvSpPr/>
          <p:nvPr/>
        </p:nvSpPr>
        <p:spPr>
          <a:xfrm>
            <a:off x="2202180" y="2857474"/>
            <a:ext cx="98472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E185D19-5BD6-4C9E-A483-106655A9382C}"/>
              </a:ext>
            </a:extLst>
          </p:cNvPr>
          <p:cNvSpPr/>
          <p:nvPr/>
        </p:nvSpPr>
        <p:spPr>
          <a:xfrm>
            <a:off x="1949059" y="2788656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EAD345-CD86-4B89-8529-8A5A0AE92525}"/>
              </a:ext>
            </a:extLst>
          </p:cNvPr>
          <p:cNvSpPr/>
          <p:nvPr/>
        </p:nvSpPr>
        <p:spPr>
          <a:xfrm>
            <a:off x="3227179" y="2872550"/>
            <a:ext cx="2164080" cy="285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390CE4A-3739-4CEB-8EE8-0124077B3BEB}"/>
              </a:ext>
            </a:extLst>
          </p:cNvPr>
          <p:cNvSpPr/>
          <p:nvPr/>
        </p:nvSpPr>
        <p:spPr>
          <a:xfrm>
            <a:off x="5155876" y="2725478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7237EE-D892-4FC2-AA24-7D4C91E647B2}"/>
              </a:ext>
            </a:extLst>
          </p:cNvPr>
          <p:cNvSpPr/>
          <p:nvPr/>
        </p:nvSpPr>
        <p:spPr>
          <a:xfrm>
            <a:off x="2214776" y="3200387"/>
            <a:ext cx="1610464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7218385-0144-4E09-B112-7825EE0F5C95}"/>
              </a:ext>
            </a:extLst>
          </p:cNvPr>
          <p:cNvSpPr/>
          <p:nvPr/>
        </p:nvSpPr>
        <p:spPr>
          <a:xfrm>
            <a:off x="1960572" y="320038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8EC784-355E-46BE-876B-DC1B6742DA57}"/>
              </a:ext>
            </a:extLst>
          </p:cNvPr>
          <p:cNvSpPr/>
          <p:nvPr/>
        </p:nvSpPr>
        <p:spPr>
          <a:xfrm>
            <a:off x="2202179" y="3563607"/>
            <a:ext cx="3189079" cy="21158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C18372-9456-4100-A4FC-794A50806FC5}"/>
              </a:ext>
            </a:extLst>
          </p:cNvPr>
          <p:cNvSpPr/>
          <p:nvPr/>
        </p:nvSpPr>
        <p:spPr>
          <a:xfrm>
            <a:off x="2057890" y="3561120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221AC7-ABDB-40B6-9D39-08AD516EDE04}"/>
              </a:ext>
            </a:extLst>
          </p:cNvPr>
          <p:cNvSpPr/>
          <p:nvPr/>
        </p:nvSpPr>
        <p:spPr>
          <a:xfrm>
            <a:off x="2214776" y="5798811"/>
            <a:ext cx="2230224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EC7E134-D0FB-43AF-BA26-765D56A6BAF2}"/>
              </a:ext>
            </a:extLst>
          </p:cNvPr>
          <p:cNvSpPr/>
          <p:nvPr/>
        </p:nvSpPr>
        <p:spPr>
          <a:xfrm>
            <a:off x="2025596" y="5679440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9FC3ED-7DD7-4FD7-839A-476649E6E30A}"/>
              </a:ext>
            </a:extLst>
          </p:cNvPr>
          <p:cNvSpPr/>
          <p:nvPr/>
        </p:nvSpPr>
        <p:spPr>
          <a:xfrm>
            <a:off x="2386750" y="6649707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F959C0-2D53-4457-AA15-130A06959F71}"/>
              </a:ext>
            </a:extLst>
          </p:cNvPr>
          <p:cNvSpPr/>
          <p:nvPr/>
        </p:nvSpPr>
        <p:spPr>
          <a:xfrm>
            <a:off x="3485401" y="6649706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1BB319-48A5-4014-B883-D72F1F931EF6}"/>
              </a:ext>
            </a:extLst>
          </p:cNvPr>
          <p:cNvSpPr/>
          <p:nvPr/>
        </p:nvSpPr>
        <p:spPr>
          <a:xfrm>
            <a:off x="2209850" y="64291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D5930E-F160-4794-8476-B8207BB65167}"/>
              </a:ext>
            </a:extLst>
          </p:cNvPr>
          <p:cNvSpPr/>
          <p:nvPr/>
        </p:nvSpPr>
        <p:spPr>
          <a:xfrm>
            <a:off x="3309375" y="64291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981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Review_read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Review &gt; </a:t>
                      </a:r>
                      <a:r>
                        <a:rPr lang="ko-KR" altLang="en-US" sz="1000" dirty="0"/>
                        <a:t>리뷰보기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</a:t>
                      </a:r>
                      <a:r>
                        <a:rPr lang="ko-KR" altLang="en-US" sz="1000" dirty="0" err="1"/>
                        <a:t>클리</a:t>
                      </a:r>
                      <a:r>
                        <a:rPr lang="ko-KR" altLang="en-US" sz="1000" dirty="0"/>
                        <a:t> 식 리뷰목록이 있는 </a:t>
                      </a:r>
                      <a:r>
                        <a:rPr lang="en-US" altLang="ko-KR" sz="1000" baseline="0" dirty="0" err="1"/>
                        <a:t>Review_list.jsp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댓글창이 생성된다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</a:t>
                      </a:r>
                      <a:r>
                        <a:rPr lang="en-US" altLang="ko-KR" sz="1000" baseline="0" dirty="0" err="1"/>
                        <a:t>Review_update.jsp</a:t>
                      </a:r>
                      <a:r>
                        <a:rPr lang="ko-KR" altLang="en-US" sz="1000" baseline="0" dirty="0"/>
                        <a:t>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삭제확인 창이 뜬다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38F494B-28D8-4B5E-96F0-261B093A3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9" y="1571314"/>
            <a:ext cx="5534915" cy="538009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C1F47B-C965-4F97-AEF5-54B1C8EA1D46}"/>
              </a:ext>
            </a:extLst>
          </p:cNvPr>
          <p:cNvSpPr/>
          <p:nvPr/>
        </p:nvSpPr>
        <p:spPr>
          <a:xfrm>
            <a:off x="478248" y="6360147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C390EB-D473-4FDE-9E60-3351F01DCCAE}"/>
              </a:ext>
            </a:extLst>
          </p:cNvPr>
          <p:cNvSpPr/>
          <p:nvPr/>
        </p:nvSpPr>
        <p:spPr>
          <a:xfrm>
            <a:off x="404299" y="6179171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129A7-684D-4068-853E-B6AC3AE1753C}"/>
              </a:ext>
            </a:extLst>
          </p:cNvPr>
          <p:cNvSpPr/>
          <p:nvPr/>
        </p:nvSpPr>
        <p:spPr>
          <a:xfrm>
            <a:off x="1330498" y="6360147"/>
            <a:ext cx="74214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891A55-46B0-4C35-A57F-8CC38CF14D40}"/>
              </a:ext>
            </a:extLst>
          </p:cNvPr>
          <p:cNvSpPr/>
          <p:nvPr/>
        </p:nvSpPr>
        <p:spPr>
          <a:xfrm>
            <a:off x="4151919" y="6369035"/>
            <a:ext cx="744281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BB93E3-EE95-4081-832D-44E86D45DFEB}"/>
              </a:ext>
            </a:extLst>
          </p:cNvPr>
          <p:cNvSpPr/>
          <p:nvPr/>
        </p:nvSpPr>
        <p:spPr>
          <a:xfrm>
            <a:off x="4941080" y="6360147"/>
            <a:ext cx="751060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0C1014-0121-44A3-B79B-1CF1ABBCD219}"/>
              </a:ext>
            </a:extLst>
          </p:cNvPr>
          <p:cNvSpPr/>
          <p:nvPr/>
        </p:nvSpPr>
        <p:spPr>
          <a:xfrm>
            <a:off x="2005513" y="61994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229DA8-A563-4ED7-921C-ECFAD26BF267}"/>
              </a:ext>
            </a:extLst>
          </p:cNvPr>
          <p:cNvSpPr/>
          <p:nvPr/>
        </p:nvSpPr>
        <p:spPr>
          <a:xfrm>
            <a:off x="3995168" y="620901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F6C5BA-C80F-4998-A0B1-B23EB36894AC}"/>
              </a:ext>
            </a:extLst>
          </p:cNvPr>
          <p:cNvSpPr/>
          <p:nvPr/>
        </p:nvSpPr>
        <p:spPr>
          <a:xfrm>
            <a:off x="5533794" y="621089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12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5096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Review_remove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Review &gt; </a:t>
                      </a:r>
                      <a:r>
                        <a:rPr lang="ko-KR" altLang="en-US" sz="1000" dirty="0"/>
                        <a:t>리뷰보기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삭제확인 메시지 창이 생성된다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1-1) </a:t>
                      </a:r>
                      <a:r>
                        <a:rPr lang="ko-KR" altLang="en-US" sz="1000" baseline="0" dirty="0"/>
                        <a:t>확인 버튼 클릭 시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리뷰가 삭제되며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리뷰목록이 있는 </a:t>
                      </a:r>
                      <a:r>
                        <a:rPr lang="en-US" altLang="ko-KR" sz="1000" baseline="0" dirty="0" err="1"/>
                        <a:t>Review_list.jsp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1-2) </a:t>
                      </a:r>
                      <a:r>
                        <a:rPr lang="ko-KR" altLang="en-US" sz="1000" baseline="0" dirty="0"/>
                        <a:t>취소 버튼 클릭 시</a:t>
                      </a:r>
                      <a:r>
                        <a:rPr lang="en-US" altLang="ko-KR" sz="1000" baseline="0" dirty="0"/>
                        <a:t>,  </a:t>
                      </a:r>
                      <a:r>
                        <a:rPr lang="ko-KR" altLang="en-US" sz="1000" baseline="0" dirty="0" err="1"/>
                        <a:t>메시창만</a:t>
                      </a:r>
                      <a:r>
                        <a:rPr lang="ko-KR" altLang="en-US" sz="1000" baseline="0" dirty="0"/>
                        <a:t> 사라지며 리뷰내용페이지는 그대로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  <a:r>
                        <a:rPr lang="ko-KR" altLang="en-US" sz="1000" baseline="0" dirty="0"/>
                        <a:t>유지된다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EC02638-BEEC-45BC-B7D4-19E73DAF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96" y="1895049"/>
            <a:ext cx="5645139" cy="545214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B11844-0513-4450-836C-58CA7071DEAC}"/>
              </a:ext>
            </a:extLst>
          </p:cNvPr>
          <p:cNvSpPr/>
          <p:nvPr/>
        </p:nvSpPr>
        <p:spPr>
          <a:xfrm>
            <a:off x="2372280" y="4333758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9E8AF5-8A2E-4665-8039-98892D97EBDD}"/>
              </a:ext>
            </a:extLst>
          </p:cNvPr>
          <p:cNvSpPr/>
          <p:nvPr/>
        </p:nvSpPr>
        <p:spPr>
          <a:xfrm>
            <a:off x="1946787" y="3968111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237314-6FC8-4C0F-B568-227D68E5D228}"/>
              </a:ext>
            </a:extLst>
          </p:cNvPr>
          <p:cNvSpPr/>
          <p:nvPr/>
        </p:nvSpPr>
        <p:spPr>
          <a:xfrm>
            <a:off x="3278046" y="4333758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2EE5D7-0524-41C8-B466-88B038A6D9DA}"/>
              </a:ext>
            </a:extLst>
          </p:cNvPr>
          <p:cNvSpPr/>
          <p:nvPr/>
        </p:nvSpPr>
        <p:spPr>
          <a:xfrm>
            <a:off x="2981880" y="3948100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4F12B0-7897-4773-B727-1176F47AD889}"/>
              </a:ext>
            </a:extLst>
          </p:cNvPr>
          <p:cNvSpPr/>
          <p:nvPr/>
        </p:nvSpPr>
        <p:spPr>
          <a:xfrm>
            <a:off x="4949052" y="6596965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28ADB0-3420-4CC5-B337-5B67314026C7}"/>
              </a:ext>
            </a:extLst>
          </p:cNvPr>
          <p:cNvSpPr/>
          <p:nvPr/>
        </p:nvSpPr>
        <p:spPr>
          <a:xfrm>
            <a:off x="4834088" y="643694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24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68836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Review_update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Review &gt; </a:t>
                      </a:r>
                      <a:r>
                        <a:rPr lang="ko-KR" altLang="en-US" sz="1000" dirty="0"/>
                        <a:t>리뷰수정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/>
                        <a:t>유효성 검사에 적합하면 다시 수정된 </a:t>
                      </a:r>
                      <a:r>
                        <a:rPr lang="en-US" altLang="ko-KR" sz="1000" dirty="0" err="1"/>
                        <a:t>Review_</a:t>
                      </a:r>
                      <a:r>
                        <a:rPr lang="en-US" altLang="ko-KR" sz="1000" baseline="0" dirty="0" err="1"/>
                        <a:t>read.jsp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1-2)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이전 화면으로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6DB170C-4CE7-414A-82FE-791AB200C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9" y="1480618"/>
            <a:ext cx="4968127" cy="579253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A18A28-85EF-4A0D-8160-60913FC66E89}"/>
              </a:ext>
            </a:extLst>
          </p:cNvPr>
          <p:cNvSpPr/>
          <p:nvPr/>
        </p:nvSpPr>
        <p:spPr>
          <a:xfrm>
            <a:off x="2310589" y="6625605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EF71-DEF7-4895-BAB6-DF302A7CCAE8}"/>
              </a:ext>
            </a:extLst>
          </p:cNvPr>
          <p:cNvSpPr/>
          <p:nvPr/>
        </p:nvSpPr>
        <p:spPr>
          <a:xfrm>
            <a:off x="3409240" y="6625604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40BFAF-1A5F-49C2-A691-4757004941CE}"/>
              </a:ext>
            </a:extLst>
          </p:cNvPr>
          <p:cNvSpPr/>
          <p:nvPr/>
        </p:nvSpPr>
        <p:spPr>
          <a:xfrm>
            <a:off x="2133689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D36D92-9503-44EC-96D7-2959BED53C2B}"/>
              </a:ext>
            </a:extLst>
          </p:cNvPr>
          <p:cNvSpPr/>
          <p:nvPr/>
        </p:nvSpPr>
        <p:spPr>
          <a:xfrm>
            <a:off x="3233214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158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34136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Review_list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Review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검색어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해당 검색어 제목이 있는 리뷰 목록을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Review_read.jsp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Review_create.jsp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다른 리뷰목록페이지로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6-1) </a:t>
                      </a:r>
                      <a:r>
                        <a:rPr lang="ko-KR" altLang="en-US" sz="1000" dirty="0"/>
                        <a:t>자유게시판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6-2) </a:t>
                      </a:r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Member_list.jsp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6-3) </a:t>
                      </a:r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6-4) </a:t>
                      </a:r>
                      <a:r>
                        <a:rPr lang="ko-KR" altLang="en-US" sz="1000" dirty="0" err="1"/>
                        <a:t>제테크</a:t>
                      </a:r>
                      <a:r>
                        <a:rPr lang="ko-KR" altLang="en-US" sz="1000" dirty="0"/>
                        <a:t> 노하우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6-5) BEST</a:t>
                      </a:r>
                      <a:r>
                        <a:rPr lang="ko-KR" altLang="en-US" sz="1000" dirty="0"/>
                        <a:t>게시물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Best_board.jsp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84B5CC1-E84D-435E-B267-FC2BC64E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9" y="2372238"/>
            <a:ext cx="5840361" cy="37761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F0545-B88E-467B-BEDD-57425E057850}"/>
              </a:ext>
            </a:extLst>
          </p:cNvPr>
          <p:cNvSpPr/>
          <p:nvPr/>
        </p:nvSpPr>
        <p:spPr>
          <a:xfrm>
            <a:off x="2398456" y="3571240"/>
            <a:ext cx="10965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53D515-85F2-4418-8ACA-FDC467970BE3}"/>
              </a:ext>
            </a:extLst>
          </p:cNvPr>
          <p:cNvSpPr/>
          <p:nvPr/>
        </p:nvSpPr>
        <p:spPr>
          <a:xfrm>
            <a:off x="2247465" y="34518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F70C97-9A0A-4005-A9A4-3BE3028CA446}"/>
              </a:ext>
            </a:extLst>
          </p:cNvPr>
          <p:cNvSpPr/>
          <p:nvPr/>
        </p:nvSpPr>
        <p:spPr>
          <a:xfrm>
            <a:off x="3836096" y="2987040"/>
            <a:ext cx="13251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C3B71-AD87-4A04-A7E8-2A5A7ED84775}"/>
              </a:ext>
            </a:extLst>
          </p:cNvPr>
          <p:cNvSpPr/>
          <p:nvPr/>
        </p:nvSpPr>
        <p:spPr>
          <a:xfrm>
            <a:off x="3685105" y="28676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ADE26-4998-4DBA-9844-643768449323}"/>
              </a:ext>
            </a:extLst>
          </p:cNvPr>
          <p:cNvSpPr/>
          <p:nvPr/>
        </p:nvSpPr>
        <p:spPr>
          <a:xfrm>
            <a:off x="5216614" y="2997200"/>
            <a:ext cx="536340" cy="170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63BBC12-03D9-4271-B0CB-2536AE1FD316}"/>
              </a:ext>
            </a:extLst>
          </p:cNvPr>
          <p:cNvSpPr/>
          <p:nvPr/>
        </p:nvSpPr>
        <p:spPr>
          <a:xfrm>
            <a:off x="5065623" y="287782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C55354-3AF3-486C-A3B3-304732535340}"/>
              </a:ext>
            </a:extLst>
          </p:cNvPr>
          <p:cNvSpPr/>
          <p:nvPr/>
        </p:nvSpPr>
        <p:spPr>
          <a:xfrm>
            <a:off x="5311784" y="5389880"/>
            <a:ext cx="398136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45DB82-6E6E-4270-A323-1CC16B6070F8}"/>
              </a:ext>
            </a:extLst>
          </p:cNvPr>
          <p:cNvSpPr/>
          <p:nvPr/>
        </p:nvSpPr>
        <p:spPr>
          <a:xfrm>
            <a:off x="5160793" y="527050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62B7A3-9228-4925-9640-D9650A5D0476}"/>
              </a:ext>
            </a:extLst>
          </p:cNvPr>
          <p:cNvSpPr/>
          <p:nvPr/>
        </p:nvSpPr>
        <p:spPr>
          <a:xfrm>
            <a:off x="2764365" y="5600084"/>
            <a:ext cx="1380915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A8FE379-005A-4FD7-B011-1ED588CAD74B}"/>
              </a:ext>
            </a:extLst>
          </p:cNvPr>
          <p:cNvSpPr/>
          <p:nvPr/>
        </p:nvSpPr>
        <p:spPr>
          <a:xfrm>
            <a:off x="2651470" y="548413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5FA210-EBAF-49C0-8F6D-5389B51B62BB}"/>
              </a:ext>
            </a:extLst>
          </p:cNvPr>
          <p:cNvSpPr/>
          <p:nvPr/>
        </p:nvSpPr>
        <p:spPr>
          <a:xfrm>
            <a:off x="231198" y="3270484"/>
            <a:ext cx="750257" cy="1100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14D641-0AE9-491A-9ADE-069712AAC595}"/>
              </a:ext>
            </a:extLst>
          </p:cNvPr>
          <p:cNvSpPr/>
          <p:nvPr/>
        </p:nvSpPr>
        <p:spPr>
          <a:xfrm>
            <a:off x="80208" y="315111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6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39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23983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Freeboard_create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자유게시판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글작성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글제목은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내용은 </a:t>
                      </a:r>
                      <a:r>
                        <a:rPr lang="en-US" altLang="ko-KR" sz="1000" dirty="0"/>
                        <a:t>800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파일첨무</a:t>
                      </a:r>
                      <a:r>
                        <a:rPr lang="ko-KR" altLang="en-US" sz="1000" dirty="0"/>
                        <a:t> 창이 뜨며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파일크기는 </a:t>
                      </a:r>
                      <a:r>
                        <a:rPr lang="en-US" altLang="ko-KR" sz="1000" dirty="0"/>
                        <a:t>50MB</a:t>
                      </a:r>
                      <a:r>
                        <a:rPr lang="ko-KR" altLang="en-US" sz="1000" dirty="0" err="1"/>
                        <a:t>이하이내로</a:t>
                      </a:r>
                      <a:r>
                        <a:rPr lang="ko-KR" altLang="en-US" sz="1000" dirty="0"/>
                        <a:t> 업로든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4-1) </a:t>
                      </a:r>
                      <a:r>
                        <a:rPr lang="ko-KR" altLang="en-US" sz="1000" dirty="0"/>
                        <a:t>유효성 검사에 적합하면 </a:t>
                      </a:r>
                      <a:r>
                        <a:rPr lang="en-US" altLang="ko-KR" sz="1000" dirty="0"/>
                        <a:t>Freeboard_.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</a:t>
                      </a:r>
                      <a:r>
                        <a:rPr lang="ko-KR" altLang="en-US" sz="1000" dirty="0" err="1"/>
                        <a:t>폼내용</a:t>
                      </a:r>
                      <a:r>
                        <a:rPr lang="ko-KR" altLang="en-US" sz="1000" dirty="0"/>
                        <a:t> 전달 후 작성된 </a:t>
                      </a:r>
                      <a:r>
                        <a:rPr lang="en-US" altLang="ko-KR" sz="1000" dirty="0" err="1"/>
                        <a:t>Freeboard_read.jsp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                                                      4-2)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</a:t>
                      </a:r>
                      <a:r>
                        <a:rPr lang="en-US" altLang="ko-KR" sz="1000" dirty="0" err="1"/>
                        <a:t>Freeboard_list.jsp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301265C-7169-4513-AACF-D5C6957A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59" y="1522154"/>
            <a:ext cx="4914769" cy="56246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A36CE4-C9B5-4005-BBC6-5B1A2A2CFBED}"/>
              </a:ext>
            </a:extLst>
          </p:cNvPr>
          <p:cNvSpPr/>
          <p:nvPr/>
        </p:nvSpPr>
        <p:spPr>
          <a:xfrm>
            <a:off x="2202180" y="2110740"/>
            <a:ext cx="2164080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040BCA-DEE0-4CF3-9F89-72C775AF1502}"/>
              </a:ext>
            </a:extLst>
          </p:cNvPr>
          <p:cNvSpPr/>
          <p:nvPr/>
        </p:nvSpPr>
        <p:spPr>
          <a:xfrm>
            <a:off x="1953432" y="1950720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8EC784-355E-46BE-876B-DC1B6742DA57}"/>
              </a:ext>
            </a:extLst>
          </p:cNvPr>
          <p:cNvSpPr/>
          <p:nvPr/>
        </p:nvSpPr>
        <p:spPr>
          <a:xfrm>
            <a:off x="2143154" y="2769995"/>
            <a:ext cx="3244924" cy="2368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C18372-9456-4100-A4FC-794A50806FC5}"/>
              </a:ext>
            </a:extLst>
          </p:cNvPr>
          <p:cNvSpPr/>
          <p:nvPr/>
        </p:nvSpPr>
        <p:spPr>
          <a:xfrm>
            <a:off x="1962555" y="2634229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221AC7-ABDB-40B6-9D39-08AD516EDE04}"/>
              </a:ext>
            </a:extLst>
          </p:cNvPr>
          <p:cNvSpPr/>
          <p:nvPr/>
        </p:nvSpPr>
        <p:spPr>
          <a:xfrm>
            <a:off x="2143154" y="5478609"/>
            <a:ext cx="2230224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EC7E134-D0FB-43AF-BA26-765D56A6BAF2}"/>
              </a:ext>
            </a:extLst>
          </p:cNvPr>
          <p:cNvSpPr/>
          <p:nvPr/>
        </p:nvSpPr>
        <p:spPr>
          <a:xfrm>
            <a:off x="1953974" y="5359238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9FC3ED-7DD7-4FD7-839A-476649E6E30A}"/>
              </a:ext>
            </a:extLst>
          </p:cNvPr>
          <p:cNvSpPr/>
          <p:nvPr/>
        </p:nvSpPr>
        <p:spPr>
          <a:xfrm>
            <a:off x="2489159" y="6407450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F959C0-2D53-4457-AA15-130A06959F71}"/>
              </a:ext>
            </a:extLst>
          </p:cNvPr>
          <p:cNvSpPr/>
          <p:nvPr/>
        </p:nvSpPr>
        <p:spPr>
          <a:xfrm>
            <a:off x="3587810" y="6407449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1BB319-48A5-4014-B883-D72F1F931EF6}"/>
              </a:ext>
            </a:extLst>
          </p:cNvPr>
          <p:cNvSpPr/>
          <p:nvPr/>
        </p:nvSpPr>
        <p:spPr>
          <a:xfrm>
            <a:off x="2312259" y="6186938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D5930E-F160-4794-8476-B8207BB65167}"/>
              </a:ext>
            </a:extLst>
          </p:cNvPr>
          <p:cNvSpPr/>
          <p:nvPr/>
        </p:nvSpPr>
        <p:spPr>
          <a:xfrm>
            <a:off x="3411784" y="6186938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719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566919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Freeboard_read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자유게시판</a:t>
                      </a:r>
                      <a:r>
                        <a:rPr lang="en-US" altLang="ko-KR" sz="1000" dirty="0"/>
                        <a:t> 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</a:t>
                      </a:r>
                      <a:r>
                        <a:rPr lang="ko-KR" altLang="en-US" sz="1000" dirty="0" err="1"/>
                        <a:t>클리</a:t>
                      </a:r>
                      <a:r>
                        <a:rPr lang="ko-KR" altLang="en-US" sz="1000" dirty="0"/>
                        <a:t>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댓글창이 생성된다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Freeboard</a:t>
                      </a:r>
                      <a:r>
                        <a:rPr lang="en-US" altLang="ko-KR" sz="1000" baseline="0" dirty="0" err="1"/>
                        <a:t>_update.jsp</a:t>
                      </a:r>
                      <a:r>
                        <a:rPr lang="ko-KR" altLang="en-US" sz="1000" baseline="0" dirty="0"/>
                        <a:t>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삭제확인 창이 뜬다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3EC216A-D9E0-44D0-A9A2-DB969E6D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73" y="1787377"/>
            <a:ext cx="5434446" cy="5293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C1F47B-C965-4F97-AEF5-54B1C8EA1D46}"/>
              </a:ext>
            </a:extLst>
          </p:cNvPr>
          <p:cNvSpPr/>
          <p:nvPr/>
        </p:nvSpPr>
        <p:spPr>
          <a:xfrm>
            <a:off x="478248" y="6360147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C390EB-D473-4FDE-9E60-3351F01DCCAE}"/>
              </a:ext>
            </a:extLst>
          </p:cNvPr>
          <p:cNvSpPr/>
          <p:nvPr/>
        </p:nvSpPr>
        <p:spPr>
          <a:xfrm>
            <a:off x="404299" y="6179171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129A7-684D-4068-853E-B6AC3AE1753C}"/>
              </a:ext>
            </a:extLst>
          </p:cNvPr>
          <p:cNvSpPr/>
          <p:nvPr/>
        </p:nvSpPr>
        <p:spPr>
          <a:xfrm>
            <a:off x="1330498" y="6360147"/>
            <a:ext cx="74214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891A55-46B0-4C35-A57F-8CC38CF14D40}"/>
              </a:ext>
            </a:extLst>
          </p:cNvPr>
          <p:cNvSpPr/>
          <p:nvPr/>
        </p:nvSpPr>
        <p:spPr>
          <a:xfrm>
            <a:off x="4036569" y="6359515"/>
            <a:ext cx="744281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BB93E3-EE95-4081-832D-44E86D45DFEB}"/>
              </a:ext>
            </a:extLst>
          </p:cNvPr>
          <p:cNvSpPr/>
          <p:nvPr/>
        </p:nvSpPr>
        <p:spPr>
          <a:xfrm>
            <a:off x="4826205" y="6369350"/>
            <a:ext cx="751060" cy="300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0C1014-0121-44A3-B79B-1CF1ABBCD219}"/>
              </a:ext>
            </a:extLst>
          </p:cNvPr>
          <p:cNvSpPr/>
          <p:nvPr/>
        </p:nvSpPr>
        <p:spPr>
          <a:xfrm>
            <a:off x="2005513" y="61994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229DA8-A563-4ED7-921C-ECFAD26BF267}"/>
              </a:ext>
            </a:extLst>
          </p:cNvPr>
          <p:cNvSpPr/>
          <p:nvPr/>
        </p:nvSpPr>
        <p:spPr>
          <a:xfrm>
            <a:off x="3879818" y="61994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F6C5BA-C80F-4998-A0B1-B23EB36894AC}"/>
              </a:ext>
            </a:extLst>
          </p:cNvPr>
          <p:cNvSpPr/>
          <p:nvPr/>
        </p:nvSpPr>
        <p:spPr>
          <a:xfrm>
            <a:off x="5418919" y="6220100"/>
            <a:ext cx="313772" cy="3193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003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623743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Freeboard_remove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자유게시판</a:t>
                      </a:r>
                      <a:r>
                        <a:rPr lang="en-US" altLang="ko-KR" sz="1000" dirty="0"/>
                        <a:t> 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삭제확인 메시지 창이 생성된다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4-1) </a:t>
                      </a:r>
                      <a:r>
                        <a:rPr lang="ko-KR" altLang="en-US" sz="1000" baseline="0" dirty="0"/>
                        <a:t>확인 버튼 클릭 시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자유게시판 글이 삭제되며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지유게시판 목록이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</a:t>
                      </a:r>
                      <a:r>
                        <a:rPr lang="ko-KR" altLang="en-US" sz="1000" baseline="0" dirty="0"/>
                        <a:t>있는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dirty="0" err="1"/>
                        <a:t>Freeboard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4-2) </a:t>
                      </a:r>
                      <a:r>
                        <a:rPr lang="ko-KR" altLang="en-US" sz="1000" baseline="0" dirty="0"/>
                        <a:t>취소 버튼 클릭 시</a:t>
                      </a:r>
                      <a:r>
                        <a:rPr lang="en-US" altLang="ko-KR" sz="1000" baseline="0" dirty="0"/>
                        <a:t>,  </a:t>
                      </a:r>
                      <a:r>
                        <a:rPr lang="ko-KR" altLang="en-US" sz="1000" baseline="0" dirty="0" err="1"/>
                        <a:t>메시창만</a:t>
                      </a:r>
                      <a:r>
                        <a:rPr lang="ko-KR" altLang="en-US" sz="1000" baseline="0" dirty="0"/>
                        <a:t> 사라지며 </a:t>
                      </a:r>
                      <a:r>
                        <a:rPr lang="ko-KR" altLang="en-US" sz="1000" baseline="0" dirty="0" err="1"/>
                        <a:t>글보기창은그대로</a:t>
                      </a:r>
                      <a:r>
                        <a:rPr lang="ko-KR" altLang="en-US" sz="1000" baseline="0" dirty="0"/>
                        <a:t>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  <a:r>
                        <a:rPr lang="ko-KR" altLang="en-US" sz="1000" baseline="0" dirty="0"/>
                        <a:t>유지된다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DAE2603-2735-421A-AFDD-72D2C9CE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8" y="1903705"/>
            <a:ext cx="5505450" cy="53625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B11844-0513-4450-836C-58CA7071DEAC}"/>
              </a:ext>
            </a:extLst>
          </p:cNvPr>
          <p:cNvSpPr/>
          <p:nvPr/>
        </p:nvSpPr>
        <p:spPr>
          <a:xfrm>
            <a:off x="2362448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9E8AF5-8A2E-4665-8039-98892D97EBDD}"/>
              </a:ext>
            </a:extLst>
          </p:cNvPr>
          <p:cNvSpPr/>
          <p:nvPr/>
        </p:nvSpPr>
        <p:spPr>
          <a:xfrm>
            <a:off x="1936955" y="4508885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237314-6FC8-4C0F-B568-227D68E5D228}"/>
              </a:ext>
            </a:extLst>
          </p:cNvPr>
          <p:cNvSpPr/>
          <p:nvPr/>
        </p:nvSpPr>
        <p:spPr>
          <a:xfrm>
            <a:off x="3268214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2EE5D7-0524-41C8-B466-88B038A6D9DA}"/>
              </a:ext>
            </a:extLst>
          </p:cNvPr>
          <p:cNvSpPr/>
          <p:nvPr/>
        </p:nvSpPr>
        <p:spPr>
          <a:xfrm>
            <a:off x="2972048" y="4488874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4F12B0-7897-4773-B727-1176F47AD889}"/>
              </a:ext>
            </a:extLst>
          </p:cNvPr>
          <p:cNvSpPr/>
          <p:nvPr/>
        </p:nvSpPr>
        <p:spPr>
          <a:xfrm>
            <a:off x="4821233" y="6567467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28ADB0-3420-4CC5-B337-5B67314026C7}"/>
              </a:ext>
            </a:extLst>
          </p:cNvPr>
          <p:cNvSpPr/>
          <p:nvPr/>
        </p:nvSpPr>
        <p:spPr>
          <a:xfrm>
            <a:off x="4706269" y="640744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42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54AA38AA-1918-43E5-A86E-D72409A5F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329" y="4240305"/>
            <a:ext cx="8101154" cy="2971800"/>
          </a:xfrm>
          <a:prstGeom prst="rect">
            <a:avLst/>
          </a:prstGeom>
          <a:solidFill>
            <a:schemeClr val="bg1"/>
          </a:solidFill>
          <a:ln w="9525">
            <a:solidFill>
              <a:srgbClr val="5594FE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marL="342900" indent="-342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914400" indent="-4572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 eaLnBrk="1" hangingPunct="1">
              <a:spcBef>
                <a:spcPct val="50000"/>
              </a:spcBef>
              <a:buAutoNum type="arabicPeriod"/>
            </a:pP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여러 금융은행의 예금</a:t>
            </a:r>
            <a:r>
              <a:rPr lang="en-US" altLang="ko-KR" dirty="0">
                <a:latin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</a:rPr>
              <a:t>적금 정보 </a:t>
            </a:r>
            <a:r>
              <a:rPr lang="en-US" altLang="ko-KR" dirty="0">
                <a:latin typeface="Times New Roman" panose="02020603050405020304" pitchFamily="18" charset="0"/>
              </a:rPr>
              <a:t>DB</a:t>
            </a:r>
            <a:r>
              <a:rPr lang="ko-KR" altLang="en-US" dirty="0">
                <a:latin typeface="Times New Roman" panose="02020603050405020304" pitchFamily="18" charset="0"/>
              </a:rPr>
              <a:t> 구축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금융전문가 및 일반회원을 위한 전문성 높은 다양한 커뮤니티 구축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쉽고 편리한 효율적인 </a:t>
            </a:r>
            <a:r>
              <a:rPr lang="en-US" altLang="ko-KR" dirty="0">
                <a:latin typeface="Times New Roman" panose="02020603050405020304" pitchFamily="18" charset="0"/>
              </a:rPr>
              <a:t>Web User Interface </a:t>
            </a:r>
            <a:r>
              <a:rPr lang="ko-KR" altLang="en-US" dirty="0">
                <a:latin typeface="Times New Roman" panose="02020603050405020304" pitchFamily="18" charset="0"/>
              </a:rPr>
              <a:t>구현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고객관리강화를 위한 개인 서비스 및</a:t>
            </a:r>
            <a:r>
              <a:rPr lang="en-US" altLang="ko-KR" dirty="0">
                <a:latin typeface="Times New Roman" panose="02020603050405020304" pitchFamily="18" charset="0"/>
              </a:rPr>
              <a:t> e-mail </a:t>
            </a:r>
            <a:r>
              <a:rPr lang="ko-KR" altLang="en-US" dirty="0">
                <a:latin typeface="Times New Roman" panose="02020603050405020304" pitchFamily="18" charset="0"/>
              </a:rPr>
              <a:t>맞춤형 서비스 구현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실시간 종합 금융상품 컨텐츠 및 서비스</a:t>
            </a:r>
            <a:r>
              <a:rPr lang="en-US" altLang="ko-KR" dirty="0">
                <a:latin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</a:rPr>
              <a:t>금융용어 사전 서비스 구현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금융관련 사이트 및 뉴스 서비스 구현  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endParaRPr lang="en-US" altLang="ko-KR" dirty="0">
              <a:latin typeface="Times New Roman" panose="02020603050405020304" pitchFamily="18" charset="0"/>
            </a:endParaRPr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BD4C0A05-5934-4EBB-9E29-3A320203C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100" y="2026023"/>
            <a:ext cx="7337612" cy="990600"/>
          </a:xfrm>
          <a:prstGeom prst="ellipse">
            <a:avLst/>
          </a:prstGeom>
          <a:solidFill>
            <a:schemeClr val="bg1"/>
          </a:solidFill>
          <a:ln w="9525">
            <a:solidFill>
              <a:srgbClr val="5594FE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맞춤형 금융상품 정보제공 컨텐츠 및 서비스를 통한 고객들의 </a:t>
            </a:r>
            <a:r>
              <a:rPr lang="en-US" altLang="ko-KR" sz="1600" dirty="0">
                <a:latin typeface="+mn-ea"/>
              </a:rPr>
              <a:t>Needs </a:t>
            </a:r>
            <a:r>
              <a:rPr lang="ko-KR" altLang="en-US" sz="1600" dirty="0">
                <a:latin typeface="+mn-ea"/>
              </a:rPr>
              <a:t>충족</a:t>
            </a:r>
            <a:endParaRPr lang="ko-KR" altLang="ko-KR" sz="1600" dirty="0">
              <a:latin typeface="+mn-ea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80F8ED64-D1D1-48F9-9E22-DC050E2FC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623" y="1707776"/>
            <a:ext cx="1371600" cy="381000"/>
          </a:xfrm>
          <a:prstGeom prst="rect">
            <a:avLst/>
          </a:prstGeom>
          <a:solidFill>
            <a:srgbClr val="94C7FF"/>
          </a:solidFill>
          <a:ln w="9525">
            <a:solidFill>
              <a:srgbClr val="5594FE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/>
              <a:t>Mission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A291C3F3-7354-4B90-8C22-8F8BA3EC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623" y="3729317"/>
            <a:ext cx="1371600" cy="381000"/>
          </a:xfrm>
          <a:prstGeom prst="rect">
            <a:avLst/>
          </a:prstGeom>
          <a:solidFill>
            <a:srgbClr val="94C7FF"/>
          </a:solidFill>
          <a:ln w="9525">
            <a:solidFill>
              <a:srgbClr val="5594FE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/>
              <a:t>목 표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D0963E26-C7C8-4452-B71B-D3E86EB2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4323" y="3043517"/>
            <a:ext cx="3124200" cy="609600"/>
          </a:xfrm>
          <a:prstGeom prst="upArrow">
            <a:avLst>
              <a:gd name="adj1" fmla="val 50000"/>
              <a:gd name="adj2" fmla="val 5338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22718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Freeboard_update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자유게시판</a:t>
                      </a:r>
                      <a:r>
                        <a:rPr lang="en-US" altLang="ko-KR" sz="1000" dirty="0"/>
                        <a:t>  &gt; </a:t>
                      </a:r>
                      <a:r>
                        <a:rPr lang="ko-KR" altLang="en-US" sz="1000" dirty="0" err="1"/>
                        <a:t>글수정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/>
                        <a:t>유효성 검사에 적합하면 다시 수정된 </a:t>
                      </a:r>
                      <a:r>
                        <a:rPr lang="en-US" altLang="ko-KR" sz="1000" dirty="0" err="1"/>
                        <a:t>Freeboard_</a:t>
                      </a:r>
                      <a:r>
                        <a:rPr lang="en-US" altLang="ko-KR" sz="1000" baseline="0" dirty="0" err="1"/>
                        <a:t>read.jsp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1-2)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이전 화면으로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5FF74C0-AAC0-4B5B-AB2A-CAD3A81B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1" y="2077305"/>
            <a:ext cx="5281295" cy="526988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A18A28-85EF-4A0D-8160-60913FC66E89}"/>
              </a:ext>
            </a:extLst>
          </p:cNvPr>
          <p:cNvSpPr/>
          <p:nvPr/>
        </p:nvSpPr>
        <p:spPr>
          <a:xfrm>
            <a:off x="2310589" y="6625605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EF71-DEF7-4895-BAB6-DF302A7CCAE8}"/>
              </a:ext>
            </a:extLst>
          </p:cNvPr>
          <p:cNvSpPr/>
          <p:nvPr/>
        </p:nvSpPr>
        <p:spPr>
          <a:xfrm>
            <a:off x="3485401" y="6625604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40BFAF-1A5F-49C2-A691-4757004941CE}"/>
              </a:ext>
            </a:extLst>
          </p:cNvPr>
          <p:cNvSpPr/>
          <p:nvPr/>
        </p:nvSpPr>
        <p:spPr>
          <a:xfrm>
            <a:off x="2133689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D36D92-9503-44EC-96D7-2959BED53C2B}"/>
              </a:ext>
            </a:extLst>
          </p:cNvPr>
          <p:cNvSpPr/>
          <p:nvPr/>
        </p:nvSpPr>
        <p:spPr>
          <a:xfrm>
            <a:off x="3309375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61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920294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Freeboard_list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자유게시판 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검색어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해당 검색어 제목이 있는 자유게시판 목록을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Freeboard_read.jsp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Freeboard_create.jsp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다른 자유게시판 목록페이지로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/>
                        <a:t> 6-1) </a:t>
                      </a:r>
                      <a:r>
                        <a:rPr lang="ko-KR" altLang="en-US" sz="1000" dirty="0"/>
                        <a:t>리뷰게시판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Review_list.jsp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6-2) </a:t>
                      </a:r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Member_list.jsp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6-3) </a:t>
                      </a:r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6-4) </a:t>
                      </a:r>
                      <a:r>
                        <a:rPr lang="ko-KR" altLang="en-US" sz="1000" dirty="0" err="1"/>
                        <a:t>제테크</a:t>
                      </a:r>
                      <a:r>
                        <a:rPr lang="ko-KR" altLang="en-US" sz="1000" dirty="0"/>
                        <a:t> 노하우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6-5) BEST</a:t>
                      </a:r>
                      <a:r>
                        <a:rPr lang="ko-KR" altLang="en-US" sz="1000" dirty="0"/>
                        <a:t>게시물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Best_board.jsp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66B4983-0410-4119-8D2F-C43A5B44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6" y="2460749"/>
            <a:ext cx="5772512" cy="36203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F0545-B88E-467B-BEDD-57425E057850}"/>
              </a:ext>
            </a:extLst>
          </p:cNvPr>
          <p:cNvSpPr/>
          <p:nvPr/>
        </p:nvSpPr>
        <p:spPr>
          <a:xfrm>
            <a:off x="2398456" y="3571240"/>
            <a:ext cx="10965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53D515-85F2-4418-8ACA-FDC467970BE3}"/>
              </a:ext>
            </a:extLst>
          </p:cNvPr>
          <p:cNvSpPr/>
          <p:nvPr/>
        </p:nvSpPr>
        <p:spPr>
          <a:xfrm>
            <a:off x="2247465" y="34518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F70C97-9A0A-4005-A9A4-3BE3028CA446}"/>
              </a:ext>
            </a:extLst>
          </p:cNvPr>
          <p:cNvSpPr/>
          <p:nvPr/>
        </p:nvSpPr>
        <p:spPr>
          <a:xfrm>
            <a:off x="3836096" y="2987040"/>
            <a:ext cx="13251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C3B71-AD87-4A04-A7E8-2A5A7ED84775}"/>
              </a:ext>
            </a:extLst>
          </p:cNvPr>
          <p:cNvSpPr/>
          <p:nvPr/>
        </p:nvSpPr>
        <p:spPr>
          <a:xfrm>
            <a:off x="3685105" y="28676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ADE26-4998-4DBA-9844-643768449323}"/>
              </a:ext>
            </a:extLst>
          </p:cNvPr>
          <p:cNvSpPr/>
          <p:nvPr/>
        </p:nvSpPr>
        <p:spPr>
          <a:xfrm>
            <a:off x="5216614" y="2997200"/>
            <a:ext cx="536340" cy="170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63BBC12-03D9-4271-B0CB-2536AE1FD316}"/>
              </a:ext>
            </a:extLst>
          </p:cNvPr>
          <p:cNvSpPr/>
          <p:nvPr/>
        </p:nvSpPr>
        <p:spPr>
          <a:xfrm>
            <a:off x="5065623" y="287782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C55354-3AF3-486C-A3B3-304732535340}"/>
              </a:ext>
            </a:extLst>
          </p:cNvPr>
          <p:cNvSpPr/>
          <p:nvPr/>
        </p:nvSpPr>
        <p:spPr>
          <a:xfrm>
            <a:off x="5311784" y="5380048"/>
            <a:ext cx="398136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45DB82-6E6E-4270-A323-1CC16B6070F8}"/>
              </a:ext>
            </a:extLst>
          </p:cNvPr>
          <p:cNvSpPr/>
          <p:nvPr/>
        </p:nvSpPr>
        <p:spPr>
          <a:xfrm>
            <a:off x="5160793" y="527050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62B7A3-9228-4925-9640-D9650A5D0476}"/>
              </a:ext>
            </a:extLst>
          </p:cNvPr>
          <p:cNvSpPr/>
          <p:nvPr/>
        </p:nvSpPr>
        <p:spPr>
          <a:xfrm>
            <a:off x="2764365" y="5580420"/>
            <a:ext cx="1380915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A8FE379-005A-4FD7-B011-1ED588CAD74B}"/>
              </a:ext>
            </a:extLst>
          </p:cNvPr>
          <p:cNvSpPr/>
          <p:nvPr/>
        </p:nvSpPr>
        <p:spPr>
          <a:xfrm>
            <a:off x="2651470" y="548413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5FA210-EBAF-49C0-8F6D-5389B51B62BB}"/>
              </a:ext>
            </a:extLst>
          </p:cNvPr>
          <p:cNvSpPr/>
          <p:nvPr/>
        </p:nvSpPr>
        <p:spPr>
          <a:xfrm>
            <a:off x="231198" y="3270484"/>
            <a:ext cx="750257" cy="1100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14D641-0AE9-491A-9ADE-069712AAC595}"/>
              </a:ext>
            </a:extLst>
          </p:cNvPr>
          <p:cNvSpPr/>
          <p:nvPr/>
        </p:nvSpPr>
        <p:spPr>
          <a:xfrm>
            <a:off x="80208" y="315111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6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854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675423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Member_create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글작성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글제목은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내용은 </a:t>
                      </a:r>
                      <a:r>
                        <a:rPr lang="en-US" altLang="ko-KR" sz="1000" dirty="0"/>
                        <a:t>800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파일첨부 창이 뜨며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파일크기는 </a:t>
                      </a:r>
                      <a:r>
                        <a:rPr lang="en-US" altLang="ko-KR" sz="1000" dirty="0"/>
                        <a:t>50MB</a:t>
                      </a:r>
                      <a:r>
                        <a:rPr lang="ko-KR" altLang="en-US" sz="1000" dirty="0" err="1"/>
                        <a:t>이하이내로</a:t>
                      </a:r>
                      <a:r>
                        <a:rPr lang="ko-KR" altLang="en-US" sz="1000" dirty="0"/>
                        <a:t> 업로든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4-1) </a:t>
                      </a:r>
                      <a:r>
                        <a:rPr lang="ko-KR" altLang="en-US" sz="1000" dirty="0"/>
                        <a:t>유효성 검사에 적합하면 </a:t>
                      </a:r>
                      <a:r>
                        <a:rPr lang="en-US" altLang="ko-KR" sz="1000" dirty="0"/>
                        <a:t>Member_.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</a:t>
                      </a:r>
                      <a:r>
                        <a:rPr lang="ko-KR" altLang="en-US" sz="1000" dirty="0" err="1"/>
                        <a:t>폼내용</a:t>
                      </a:r>
                      <a:r>
                        <a:rPr lang="ko-KR" altLang="en-US" sz="1000" dirty="0"/>
                        <a:t> 전달 후 작성된 </a:t>
                      </a:r>
                      <a:r>
                        <a:rPr lang="en-US" altLang="ko-KR" sz="1000" dirty="0" err="1"/>
                        <a:t>Member_read.jsp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                                                      4-2)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</a:t>
                      </a:r>
                      <a:r>
                        <a:rPr lang="en-US" altLang="ko-KR" sz="1000" dirty="0" err="1"/>
                        <a:t>Member_list.jsp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BFBEEA1-9AC2-429A-8850-398F8631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4" y="1816721"/>
            <a:ext cx="5202059" cy="52133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A36CE4-C9B5-4005-BBC6-5B1A2A2CFBED}"/>
              </a:ext>
            </a:extLst>
          </p:cNvPr>
          <p:cNvSpPr/>
          <p:nvPr/>
        </p:nvSpPr>
        <p:spPr>
          <a:xfrm>
            <a:off x="1953974" y="2415671"/>
            <a:ext cx="2164080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040BCA-DEE0-4CF3-9F89-72C775AF1502}"/>
              </a:ext>
            </a:extLst>
          </p:cNvPr>
          <p:cNvSpPr/>
          <p:nvPr/>
        </p:nvSpPr>
        <p:spPr>
          <a:xfrm>
            <a:off x="1705226" y="2255651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8EC784-355E-46BE-876B-DC1B6742DA57}"/>
              </a:ext>
            </a:extLst>
          </p:cNvPr>
          <p:cNvSpPr/>
          <p:nvPr/>
        </p:nvSpPr>
        <p:spPr>
          <a:xfrm>
            <a:off x="1835440" y="2956222"/>
            <a:ext cx="3405153" cy="2302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C18372-9456-4100-A4FC-794A50806FC5}"/>
              </a:ext>
            </a:extLst>
          </p:cNvPr>
          <p:cNvSpPr/>
          <p:nvPr/>
        </p:nvSpPr>
        <p:spPr>
          <a:xfrm>
            <a:off x="1654842" y="2820456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221AC7-ABDB-40B6-9D39-08AD516EDE04}"/>
              </a:ext>
            </a:extLst>
          </p:cNvPr>
          <p:cNvSpPr/>
          <p:nvPr/>
        </p:nvSpPr>
        <p:spPr>
          <a:xfrm>
            <a:off x="1887830" y="5478609"/>
            <a:ext cx="2230224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EC7E134-D0FB-43AF-BA26-765D56A6BAF2}"/>
              </a:ext>
            </a:extLst>
          </p:cNvPr>
          <p:cNvSpPr/>
          <p:nvPr/>
        </p:nvSpPr>
        <p:spPr>
          <a:xfrm>
            <a:off x="1730944" y="5318589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9FC3ED-7DD7-4FD7-839A-476649E6E30A}"/>
              </a:ext>
            </a:extLst>
          </p:cNvPr>
          <p:cNvSpPr/>
          <p:nvPr/>
        </p:nvSpPr>
        <p:spPr>
          <a:xfrm>
            <a:off x="2203499" y="6316489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F959C0-2D53-4457-AA15-130A06959F71}"/>
              </a:ext>
            </a:extLst>
          </p:cNvPr>
          <p:cNvSpPr/>
          <p:nvPr/>
        </p:nvSpPr>
        <p:spPr>
          <a:xfrm>
            <a:off x="3375584" y="6323928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1BB319-48A5-4014-B883-D72F1F931EF6}"/>
              </a:ext>
            </a:extLst>
          </p:cNvPr>
          <p:cNvSpPr/>
          <p:nvPr/>
        </p:nvSpPr>
        <p:spPr>
          <a:xfrm>
            <a:off x="2026599" y="609597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D5930E-F160-4794-8476-B8207BB65167}"/>
              </a:ext>
            </a:extLst>
          </p:cNvPr>
          <p:cNvSpPr/>
          <p:nvPr/>
        </p:nvSpPr>
        <p:spPr>
          <a:xfrm>
            <a:off x="3199558" y="610341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22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933810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Member_read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</a:t>
                      </a:r>
                      <a:r>
                        <a:rPr lang="ko-KR" altLang="en-US" sz="1000" dirty="0" err="1"/>
                        <a:t>클리</a:t>
                      </a:r>
                      <a:r>
                        <a:rPr lang="ko-KR" altLang="en-US" sz="1000" dirty="0"/>
                        <a:t>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Member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댓글창이 생성된다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Member</a:t>
                      </a:r>
                      <a:r>
                        <a:rPr lang="en-US" altLang="ko-KR" sz="1000" baseline="0" dirty="0" err="1"/>
                        <a:t>_update.jsp</a:t>
                      </a:r>
                      <a:r>
                        <a:rPr lang="ko-KR" altLang="en-US" sz="1000" baseline="0" dirty="0"/>
                        <a:t>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삭제확인 창이 뜬다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B3A0CB4-BB14-486F-86B5-673B4DCE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99" y="1772457"/>
            <a:ext cx="5425487" cy="53067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C1F47B-C965-4F97-AEF5-54B1C8EA1D46}"/>
              </a:ext>
            </a:extLst>
          </p:cNvPr>
          <p:cNvSpPr/>
          <p:nvPr/>
        </p:nvSpPr>
        <p:spPr>
          <a:xfrm>
            <a:off x="497912" y="6369979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C390EB-D473-4FDE-9E60-3351F01DCCAE}"/>
              </a:ext>
            </a:extLst>
          </p:cNvPr>
          <p:cNvSpPr/>
          <p:nvPr/>
        </p:nvSpPr>
        <p:spPr>
          <a:xfrm>
            <a:off x="423963" y="618900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129A7-684D-4068-853E-B6AC3AE1753C}"/>
              </a:ext>
            </a:extLst>
          </p:cNvPr>
          <p:cNvSpPr/>
          <p:nvPr/>
        </p:nvSpPr>
        <p:spPr>
          <a:xfrm>
            <a:off x="1350162" y="6369979"/>
            <a:ext cx="74214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891A55-46B0-4C35-A57F-8CC38CF14D40}"/>
              </a:ext>
            </a:extLst>
          </p:cNvPr>
          <p:cNvSpPr/>
          <p:nvPr/>
        </p:nvSpPr>
        <p:spPr>
          <a:xfrm>
            <a:off x="4095561" y="6359515"/>
            <a:ext cx="744281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BB93E3-EE95-4081-832D-44E86D45DFEB}"/>
              </a:ext>
            </a:extLst>
          </p:cNvPr>
          <p:cNvSpPr/>
          <p:nvPr/>
        </p:nvSpPr>
        <p:spPr>
          <a:xfrm>
            <a:off x="4885197" y="6369350"/>
            <a:ext cx="751060" cy="300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0C1014-0121-44A3-B79B-1CF1ABBCD219}"/>
              </a:ext>
            </a:extLst>
          </p:cNvPr>
          <p:cNvSpPr/>
          <p:nvPr/>
        </p:nvSpPr>
        <p:spPr>
          <a:xfrm>
            <a:off x="2025177" y="620932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229DA8-A563-4ED7-921C-ECFAD26BF267}"/>
              </a:ext>
            </a:extLst>
          </p:cNvPr>
          <p:cNvSpPr/>
          <p:nvPr/>
        </p:nvSpPr>
        <p:spPr>
          <a:xfrm>
            <a:off x="3938810" y="61994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F6C5BA-C80F-4998-A0B1-B23EB36894AC}"/>
              </a:ext>
            </a:extLst>
          </p:cNvPr>
          <p:cNvSpPr/>
          <p:nvPr/>
        </p:nvSpPr>
        <p:spPr>
          <a:xfrm>
            <a:off x="5477911" y="6220100"/>
            <a:ext cx="313772" cy="3193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536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07087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Member_remove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삭제확인 메시지 창이 생성된다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4-1) </a:t>
                      </a:r>
                      <a:r>
                        <a:rPr lang="ko-KR" altLang="en-US" sz="1000" baseline="0" dirty="0"/>
                        <a:t>확인 버튼 클릭 시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글이 삭제되며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 err="1"/>
                        <a:t>모임방게시판</a:t>
                      </a:r>
                      <a:r>
                        <a:rPr lang="ko-KR" altLang="en-US" sz="1000" baseline="0" dirty="0"/>
                        <a:t> 목록인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  <a:r>
                        <a:rPr lang="en-US" altLang="ko-KR" sz="1000" dirty="0" err="1"/>
                        <a:t>Member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4-2) </a:t>
                      </a:r>
                      <a:r>
                        <a:rPr lang="ko-KR" altLang="en-US" sz="1000" baseline="0" dirty="0"/>
                        <a:t>취소 버튼 클릭 시</a:t>
                      </a:r>
                      <a:r>
                        <a:rPr lang="en-US" altLang="ko-KR" sz="1000" baseline="0" dirty="0"/>
                        <a:t>,  </a:t>
                      </a:r>
                      <a:r>
                        <a:rPr lang="ko-KR" altLang="en-US" sz="1000" baseline="0" dirty="0" err="1"/>
                        <a:t>메시창만</a:t>
                      </a:r>
                      <a:r>
                        <a:rPr lang="ko-KR" altLang="en-US" sz="1000" baseline="0" dirty="0"/>
                        <a:t> 사라지며 </a:t>
                      </a:r>
                      <a:r>
                        <a:rPr lang="ko-KR" altLang="en-US" sz="1000" baseline="0" dirty="0" err="1"/>
                        <a:t>글보기창은그대로</a:t>
                      </a:r>
                      <a:r>
                        <a:rPr lang="ko-KR" altLang="en-US" sz="1000" baseline="0" dirty="0"/>
                        <a:t>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  <a:r>
                        <a:rPr lang="ko-KR" altLang="en-US" sz="1000" baseline="0" dirty="0"/>
                        <a:t>유지된다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4FA286-6383-4C84-8070-9EF0043D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0" y="2058054"/>
            <a:ext cx="5371414" cy="52891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B11844-0513-4450-836C-58CA7071DEAC}"/>
              </a:ext>
            </a:extLst>
          </p:cNvPr>
          <p:cNvSpPr/>
          <p:nvPr/>
        </p:nvSpPr>
        <p:spPr>
          <a:xfrm>
            <a:off x="2362448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9E8AF5-8A2E-4665-8039-98892D97EBDD}"/>
              </a:ext>
            </a:extLst>
          </p:cNvPr>
          <p:cNvSpPr/>
          <p:nvPr/>
        </p:nvSpPr>
        <p:spPr>
          <a:xfrm>
            <a:off x="1936955" y="4508885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237314-6FC8-4C0F-B568-227D68E5D228}"/>
              </a:ext>
            </a:extLst>
          </p:cNvPr>
          <p:cNvSpPr/>
          <p:nvPr/>
        </p:nvSpPr>
        <p:spPr>
          <a:xfrm>
            <a:off x="3268214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2EE5D7-0524-41C8-B466-88B038A6D9DA}"/>
              </a:ext>
            </a:extLst>
          </p:cNvPr>
          <p:cNvSpPr/>
          <p:nvPr/>
        </p:nvSpPr>
        <p:spPr>
          <a:xfrm>
            <a:off x="2972048" y="4488874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4F12B0-7897-4773-B727-1176F47AD889}"/>
              </a:ext>
            </a:extLst>
          </p:cNvPr>
          <p:cNvSpPr/>
          <p:nvPr/>
        </p:nvSpPr>
        <p:spPr>
          <a:xfrm>
            <a:off x="4821233" y="6616627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28ADB0-3420-4CC5-B337-5B67314026C7}"/>
              </a:ext>
            </a:extLst>
          </p:cNvPr>
          <p:cNvSpPr/>
          <p:nvPr/>
        </p:nvSpPr>
        <p:spPr>
          <a:xfrm>
            <a:off x="4706269" y="645660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14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045628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Member_update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글수정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/>
                        <a:t>유효성 검사에 적합하면 다시 수정된 </a:t>
                      </a:r>
                      <a:r>
                        <a:rPr lang="en-US" altLang="ko-KR" sz="1000" dirty="0" err="1"/>
                        <a:t>Member_</a:t>
                      </a:r>
                      <a:r>
                        <a:rPr lang="en-US" altLang="ko-KR" sz="1000" baseline="0" dirty="0" err="1"/>
                        <a:t>read.jsp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      1-2)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이전 화면으로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4356E2E-2950-4976-9784-3FF76E02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07" y="2166082"/>
            <a:ext cx="5338455" cy="518111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A18A28-85EF-4A0D-8160-60913FC66E89}"/>
              </a:ext>
            </a:extLst>
          </p:cNvPr>
          <p:cNvSpPr/>
          <p:nvPr/>
        </p:nvSpPr>
        <p:spPr>
          <a:xfrm>
            <a:off x="2310589" y="6625605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EF71-DEF7-4895-BAB6-DF302A7CCAE8}"/>
              </a:ext>
            </a:extLst>
          </p:cNvPr>
          <p:cNvSpPr/>
          <p:nvPr/>
        </p:nvSpPr>
        <p:spPr>
          <a:xfrm>
            <a:off x="3485401" y="6625604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40BFAF-1A5F-49C2-A691-4757004941CE}"/>
              </a:ext>
            </a:extLst>
          </p:cNvPr>
          <p:cNvSpPr/>
          <p:nvPr/>
        </p:nvSpPr>
        <p:spPr>
          <a:xfrm>
            <a:off x="2133689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D36D92-9503-44EC-96D7-2959BED53C2B}"/>
              </a:ext>
            </a:extLst>
          </p:cNvPr>
          <p:cNvSpPr/>
          <p:nvPr/>
        </p:nvSpPr>
        <p:spPr>
          <a:xfrm>
            <a:off x="3309375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3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160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Member_list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검색어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해당 검색어 제목이 있는 </a:t>
                      </a:r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목록을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Member_read.jsp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Member_create.jsp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다른 </a:t>
                      </a:r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목록페이지로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/>
                        <a:t> 6-1) </a:t>
                      </a:r>
                      <a:r>
                        <a:rPr lang="ko-KR" altLang="en-US" sz="1000" dirty="0"/>
                        <a:t>리뷰게시판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Review_list.jsp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6-2) </a:t>
                      </a:r>
                      <a:r>
                        <a:rPr lang="ko-KR" altLang="en-US" sz="1000" dirty="0"/>
                        <a:t>자유게시판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6-3) </a:t>
                      </a:r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6-4) </a:t>
                      </a:r>
                      <a:r>
                        <a:rPr lang="ko-KR" altLang="en-US" sz="1000" dirty="0" err="1"/>
                        <a:t>제테크</a:t>
                      </a:r>
                      <a:r>
                        <a:rPr lang="ko-KR" altLang="en-US" sz="1000" dirty="0"/>
                        <a:t> 노하우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6-5) BEST</a:t>
                      </a:r>
                      <a:r>
                        <a:rPr lang="ko-KR" altLang="en-US" sz="1000" dirty="0"/>
                        <a:t>게시물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Best_board.jsp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012D755-9372-49CB-BBCC-B8275E57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8" y="2453580"/>
            <a:ext cx="5828457" cy="36171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F0545-B88E-467B-BEDD-57425E057850}"/>
              </a:ext>
            </a:extLst>
          </p:cNvPr>
          <p:cNvSpPr/>
          <p:nvPr/>
        </p:nvSpPr>
        <p:spPr>
          <a:xfrm>
            <a:off x="2378792" y="3551576"/>
            <a:ext cx="10965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53D515-85F2-4418-8ACA-FDC467970BE3}"/>
              </a:ext>
            </a:extLst>
          </p:cNvPr>
          <p:cNvSpPr/>
          <p:nvPr/>
        </p:nvSpPr>
        <p:spPr>
          <a:xfrm>
            <a:off x="2227801" y="3432203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F70C97-9A0A-4005-A9A4-3BE3028CA446}"/>
              </a:ext>
            </a:extLst>
          </p:cNvPr>
          <p:cNvSpPr/>
          <p:nvPr/>
        </p:nvSpPr>
        <p:spPr>
          <a:xfrm>
            <a:off x="3836096" y="2987040"/>
            <a:ext cx="13251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C3B71-AD87-4A04-A7E8-2A5A7ED84775}"/>
              </a:ext>
            </a:extLst>
          </p:cNvPr>
          <p:cNvSpPr/>
          <p:nvPr/>
        </p:nvSpPr>
        <p:spPr>
          <a:xfrm>
            <a:off x="3685105" y="28676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ADE26-4998-4DBA-9844-643768449323}"/>
              </a:ext>
            </a:extLst>
          </p:cNvPr>
          <p:cNvSpPr/>
          <p:nvPr/>
        </p:nvSpPr>
        <p:spPr>
          <a:xfrm>
            <a:off x="5216614" y="2997200"/>
            <a:ext cx="536340" cy="170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63BBC12-03D9-4271-B0CB-2536AE1FD316}"/>
              </a:ext>
            </a:extLst>
          </p:cNvPr>
          <p:cNvSpPr/>
          <p:nvPr/>
        </p:nvSpPr>
        <p:spPr>
          <a:xfrm>
            <a:off x="5065623" y="287782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C55354-3AF3-486C-A3B3-304732535340}"/>
              </a:ext>
            </a:extLst>
          </p:cNvPr>
          <p:cNvSpPr/>
          <p:nvPr/>
        </p:nvSpPr>
        <p:spPr>
          <a:xfrm>
            <a:off x="5311784" y="5360384"/>
            <a:ext cx="398136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45DB82-6E6E-4270-A323-1CC16B6070F8}"/>
              </a:ext>
            </a:extLst>
          </p:cNvPr>
          <p:cNvSpPr/>
          <p:nvPr/>
        </p:nvSpPr>
        <p:spPr>
          <a:xfrm>
            <a:off x="5160793" y="5250843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62B7A3-9228-4925-9640-D9650A5D0476}"/>
              </a:ext>
            </a:extLst>
          </p:cNvPr>
          <p:cNvSpPr/>
          <p:nvPr/>
        </p:nvSpPr>
        <p:spPr>
          <a:xfrm>
            <a:off x="2754533" y="5550924"/>
            <a:ext cx="1380915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A8FE379-005A-4FD7-B011-1ED588CAD74B}"/>
              </a:ext>
            </a:extLst>
          </p:cNvPr>
          <p:cNvSpPr/>
          <p:nvPr/>
        </p:nvSpPr>
        <p:spPr>
          <a:xfrm>
            <a:off x="2641638" y="5454636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5FA210-EBAF-49C0-8F6D-5389B51B62BB}"/>
              </a:ext>
            </a:extLst>
          </p:cNvPr>
          <p:cNvSpPr/>
          <p:nvPr/>
        </p:nvSpPr>
        <p:spPr>
          <a:xfrm>
            <a:off x="231198" y="3270484"/>
            <a:ext cx="750257" cy="1100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14D641-0AE9-491A-9ADE-069712AAC595}"/>
              </a:ext>
            </a:extLst>
          </p:cNvPr>
          <p:cNvSpPr/>
          <p:nvPr/>
        </p:nvSpPr>
        <p:spPr>
          <a:xfrm>
            <a:off x="80208" y="315111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6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46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219231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Debate_create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3.4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글작성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글제목은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내용은 </a:t>
                      </a:r>
                      <a:r>
                        <a:rPr lang="en-US" altLang="ko-KR" sz="1000" dirty="0"/>
                        <a:t>800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파일첨부 창이 뜨며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파일크기는 </a:t>
                      </a:r>
                      <a:r>
                        <a:rPr lang="en-US" altLang="ko-KR" sz="1000" dirty="0"/>
                        <a:t>50MB</a:t>
                      </a:r>
                      <a:r>
                        <a:rPr lang="ko-KR" altLang="en-US" sz="1000" dirty="0" err="1"/>
                        <a:t>이하이내로</a:t>
                      </a:r>
                      <a:r>
                        <a:rPr lang="ko-KR" altLang="en-US" sz="1000" dirty="0"/>
                        <a:t> 업로든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4-1) </a:t>
                      </a:r>
                      <a:r>
                        <a:rPr lang="ko-KR" altLang="en-US" sz="1000" dirty="0"/>
                        <a:t>유효성 검사에 적합하면 </a:t>
                      </a:r>
                      <a:r>
                        <a:rPr lang="en-US" altLang="ko-KR" sz="1000" dirty="0"/>
                        <a:t>Debate_.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</a:t>
                      </a:r>
                      <a:r>
                        <a:rPr lang="ko-KR" altLang="en-US" sz="1000" dirty="0" err="1"/>
                        <a:t>폼내용</a:t>
                      </a:r>
                      <a:r>
                        <a:rPr lang="ko-KR" altLang="en-US" sz="1000" dirty="0"/>
                        <a:t> 전달 후 작성된 </a:t>
                      </a:r>
                      <a:r>
                        <a:rPr lang="en-US" altLang="ko-KR" sz="1000" dirty="0" err="1"/>
                        <a:t>Debate_read.jsp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                                                      4-2)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</a:t>
                      </a:r>
                      <a:r>
                        <a:rPr lang="en-US" altLang="ko-KR" sz="1000" dirty="0" err="1"/>
                        <a:t>Debate_list.jsp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BFBEEA1-9AC2-429A-8850-398F8631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4" y="1816721"/>
            <a:ext cx="5202059" cy="52133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A36CE4-C9B5-4005-BBC6-5B1A2A2CFBED}"/>
              </a:ext>
            </a:extLst>
          </p:cNvPr>
          <p:cNvSpPr/>
          <p:nvPr/>
        </p:nvSpPr>
        <p:spPr>
          <a:xfrm>
            <a:off x="1953974" y="2415671"/>
            <a:ext cx="2164080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040BCA-DEE0-4CF3-9F89-72C775AF1502}"/>
              </a:ext>
            </a:extLst>
          </p:cNvPr>
          <p:cNvSpPr/>
          <p:nvPr/>
        </p:nvSpPr>
        <p:spPr>
          <a:xfrm>
            <a:off x="1705226" y="2255651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8EC784-355E-46BE-876B-DC1B6742DA57}"/>
              </a:ext>
            </a:extLst>
          </p:cNvPr>
          <p:cNvSpPr/>
          <p:nvPr/>
        </p:nvSpPr>
        <p:spPr>
          <a:xfrm>
            <a:off x="1835440" y="2956222"/>
            <a:ext cx="3405153" cy="2302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C18372-9456-4100-A4FC-794A50806FC5}"/>
              </a:ext>
            </a:extLst>
          </p:cNvPr>
          <p:cNvSpPr/>
          <p:nvPr/>
        </p:nvSpPr>
        <p:spPr>
          <a:xfrm>
            <a:off x="1654842" y="2820456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221AC7-ABDB-40B6-9D39-08AD516EDE04}"/>
              </a:ext>
            </a:extLst>
          </p:cNvPr>
          <p:cNvSpPr/>
          <p:nvPr/>
        </p:nvSpPr>
        <p:spPr>
          <a:xfrm>
            <a:off x="1887830" y="5478609"/>
            <a:ext cx="2230224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EC7E134-D0FB-43AF-BA26-765D56A6BAF2}"/>
              </a:ext>
            </a:extLst>
          </p:cNvPr>
          <p:cNvSpPr/>
          <p:nvPr/>
        </p:nvSpPr>
        <p:spPr>
          <a:xfrm>
            <a:off x="1730944" y="5318589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9FC3ED-7DD7-4FD7-839A-476649E6E30A}"/>
              </a:ext>
            </a:extLst>
          </p:cNvPr>
          <p:cNvSpPr/>
          <p:nvPr/>
        </p:nvSpPr>
        <p:spPr>
          <a:xfrm>
            <a:off x="2203499" y="6316489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F959C0-2D53-4457-AA15-130A06959F71}"/>
              </a:ext>
            </a:extLst>
          </p:cNvPr>
          <p:cNvSpPr/>
          <p:nvPr/>
        </p:nvSpPr>
        <p:spPr>
          <a:xfrm>
            <a:off x="3375584" y="6323928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1BB319-48A5-4014-B883-D72F1F931EF6}"/>
              </a:ext>
            </a:extLst>
          </p:cNvPr>
          <p:cNvSpPr/>
          <p:nvPr/>
        </p:nvSpPr>
        <p:spPr>
          <a:xfrm>
            <a:off x="2026599" y="609597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D5930E-F160-4794-8476-B8207BB65167}"/>
              </a:ext>
            </a:extLst>
          </p:cNvPr>
          <p:cNvSpPr/>
          <p:nvPr/>
        </p:nvSpPr>
        <p:spPr>
          <a:xfrm>
            <a:off x="3199558" y="610341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720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84486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Debater_read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3.4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</a:t>
                      </a:r>
                      <a:r>
                        <a:rPr lang="ko-KR" altLang="en-US" sz="1000" dirty="0" err="1"/>
                        <a:t>클리</a:t>
                      </a:r>
                      <a:r>
                        <a:rPr lang="ko-KR" altLang="en-US" sz="1000" dirty="0"/>
                        <a:t> 시</a:t>
                      </a:r>
                      <a:r>
                        <a:rPr lang="en-US" altLang="ko-KR" sz="1000" dirty="0"/>
                        <a:t>,  </a:t>
                      </a:r>
                      <a:r>
                        <a:rPr lang="en-US" altLang="ko-KR" sz="1000" dirty="0" err="1"/>
                        <a:t>Debate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댓글창이 생성된다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Debate</a:t>
                      </a:r>
                      <a:r>
                        <a:rPr lang="en-US" altLang="ko-KR" sz="1000" baseline="0" dirty="0" err="1"/>
                        <a:t>_update.jsp</a:t>
                      </a:r>
                      <a:r>
                        <a:rPr lang="ko-KR" altLang="en-US" sz="1000" baseline="0" dirty="0"/>
                        <a:t>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삭제확인 창이 뜬다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09F2045-7C66-44C7-9E64-F654F6CD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35" y="1702956"/>
            <a:ext cx="5405167" cy="53933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C1F47B-C965-4F97-AEF5-54B1C8EA1D46}"/>
              </a:ext>
            </a:extLst>
          </p:cNvPr>
          <p:cNvSpPr/>
          <p:nvPr/>
        </p:nvSpPr>
        <p:spPr>
          <a:xfrm>
            <a:off x="497912" y="6369979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C390EB-D473-4FDE-9E60-3351F01DCCAE}"/>
              </a:ext>
            </a:extLst>
          </p:cNvPr>
          <p:cNvSpPr/>
          <p:nvPr/>
        </p:nvSpPr>
        <p:spPr>
          <a:xfrm>
            <a:off x="423963" y="618900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129A7-684D-4068-853E-B6AC3AE1753C}"/>
              </a:ext>
            </a:extLst>
          </p:cNvPr>
          <p:cNvSpPr/>
          <p:nvPr/>
        </p:nvSpPr>
        <p:spPr>
          <a:xfrm>
            <a:off x="1350162" y="6369979"/>
            <a:ext cx="74214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891A55-46B0-4C35-A57F-8CC38CF14D40}"/>
              </a:ext>
            </a:extLst>
          </p:cNvPr>
          <p:cNvSpPr/>
          <p:nvPr/>
        </p:nvSpPr>
        <p:spPr>
          <a:xfrm>
            <a:off x="4095561" y="6359515"/>
            <a:ext cx="744281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BB93E3-EE95-4081-832D-44E86D45DFEB}"/>
              </a:ext>
            </a:extLst>
          </p:cNvPr>
          <p:cNvSpPr/>
          <p:nvPr/>
        </p:nvSpPr>
        <p:spPr>
          <a:xfrm>
            <a:off x="4885197" y="6369350"/>
            <a:ext cx="751060" cy="300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0C1014-0121-44A3-B79B-1CF1ABBCD219}"/>
              </a:ext>
            </a:extLst>
          </p:cNvPr>
          <p:cNvSpPr/>
          <p:nvPr/>
        </p:nvSpPr>
        <p:spPr>
          <a:xfrm>
            <a:off x="2025177" y="620932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229DA8-A563-4ED7-921C-ECFAD26BF267}"/>
              </a:ext>
            </a:extLst>
          </p:cNvPr>
          <p:cNvSpPr/>
          <p:nvPr/>
        </p:nvSpPr>
        <p:spPr>
          <a:xfrm>
            <a:off x="3938810" y="61994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F6C5BA-C80F-4998-A0B1-B23EB36894AC}"/>
              </a:ext>
            </a:extLst>
          </p:cNvPr>
          <p:cNvSpPr/>
          <p:nvPr/>
        </p:nvSpPr>
        <p:spPr>
          <a:xfrm>
            <a:off x="5477911" y="6220100"/>
            <a:ext cx="313772" cy="3193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216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4453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Debater_remove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3.4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삭제확인 메시지 창이 생성된다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4-1) </a:t>
                      </a:r>
                      <a:r>
                        <a:rPr lang="ko-KR" altLang="en-US" sz="1000" baseline="0" dirty="0"/>
                        <a:t>확인 버튼 클릭 시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글이 삭제되며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 err="1"/>
                        <a:t>토론방게시판</a:t>
                      </a:r>
                      <a:r>
                        <a:rPr lang="ko-KR" altLang="en-US" sz="1000" baseline="0" dirty="0"/>
                        <a:t> 목록인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 err="1"/>
                        <a:t>Debate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4-2) </a:t>
                      </a:r>
                      <a:r>
                        <a:rPr lang="ko-KR" altLang="en-US" sz="1000" baseline="0" dirty="0"/>
                        <a:t>취소 버튼 클릭 시</a:t>
                      </a:r>
                      <a:r>
                        <a:rPr lang="en-US" altLang="ko-KR" sz="1000" baseline="0" dirty="0"/>
                        <a:t>,  </a:t>
                      </a:r>
                      <a:r>
                        <a:rPr lang="ko-KR" altLang="en-US" sz="1000" baseline="0" dirty="0" err="1"/>
                        <a:t>메시창만</a:t>
                      </a:r>
                      <a:r>
                        <a:rPr lang="ko-KR" altLang="en-US" sz="1000" baseline="0" dirty="0"/>
                        <a:t> 사라지며 글보기창은 그대로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  <a:r>
                        <a:rPr lang="ko-KR" altLang="en-US" sz="1000" baseline="0" dirty="0"/>
                        <a:t>유지된다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8665192-DFD5-4DAE-98B4-DCE525AA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7" y="2177481"/>
            <a:ext cx="5312634" cy="52204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B11844-0513-4450-836C-58CA7071DEAC}"/>
              </a:ext>
            </a:extLst>
          </p:cNvPr>
          <p:cNvSpPr/>
          <p:nvPr/>
        </p:nvSpPr>
        <p:spPr>
          <a:xfrm>
            <a:off x="2362448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9E8AF5-8A2E-4665-8039-98892D97EBDD}"/>
              </a:ext>
            </a:extLst>
          </p:cNvPr>
          <p:cNvSpPr/>
          <p:nvPr/>
        </p:nvSpPr>
        <p:spPr>
          <a:xfrm>
            <a:off x="1936955" y="4508885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237314-6FC8-4C0F-B568-227D68E5D228}"/>
              </a:ext>
            </a:extLst>
          </p:cNvPr>
          <p:cNvSpPr/>
          <p:nvPr/>
        </p:nvSpPr>
        <p:spPr>
          <a:xfrm>
            <a:off x="3268214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2EE5D7-0524-41C8-B466-88B038A6D9DA}"/>
              </a:ext>
            </a:extLst>
          </p:cNvPr>
          <p:cNvSpPr/>
          <p:nvPr/>
        </p:nvSpPr>
        <p:spPr>
          <a:xfrm>
            <a:off x="2972048" y="4488874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4F12B0-7897-4773-B727-1176F47AD889}"/>
              </a:ext>
            </a:extLst>
          </p:cNvPr>
          <p:cNvSpPr/>
          <p:nvPr/>
        </p:nvSpPr>
        <p:spPr>
          <a:xfrm>
            <a:off x="4821233" y="6616627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28ADB0-3420-4CC5-B337-5B67314026C7}"/>
              </a:ext>
            </a:extLst>
          </p:cNvPr>
          <p:cNvSpPr/>
          <p:nvPr/>
        </p:nvSpPr>
        <p:spPr>
          <a:xfrm>
            <a:off x="4706269" y="645660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7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93300" y="1777325"/>
            <a:ext cx="77724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 algn="ctr">
              <a:spcBef>
                <a:spcPct val="50000"/>
              </a:spcBef>
            </a:pPr>
            <a:endParaRPr lang="ko-KR" altLang="ko-KR" sz="1400" b="1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1645700" y="1853525"/>
            <a:ext cx="838200" cy="457200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600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93300" y="2691725"/>
            <a:ext cx="11430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636300" y="2691725"/>
            <a:ext cx="66294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/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+mn-ea"/>
              </a:rPr>
              <a:t>금융상품의 신제품 출시와 제품 다양화로 인해 예금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적금 외의 불필요한 데이터들이 많아져 새로운 </a:t>
            </a: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를 구축하여 관리 해야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493300" y="3453725"/>
            <a:ext cx="1143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636300" y="3453725"/>
            <a:ext cx="6629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국내 은행 예금 적금 상품들 수집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기존 상품의 세부내역 변경을 수시로 업데이트 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신상품 출시나 종료된 제품을 수시로 업데이트 함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고객별로 적용될 수 있는 모든 약관을 수집함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493300" y="5358725"/>
            <a:ext cx="11430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636300" y="5358725"/>
            <a:ext cx="66294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데이터를 통해 금융상품들의 발전방향을 예측할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은행과의 제휴관계에서 보다 빠른 금융상품 업데이트 및 혜택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구축 된 </a:t>
            </a: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를 통해 새로운 사업과 연결할 수 있음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31325" y="1898893"/>
            <a:ext cx="499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50000"/>
              </a:spcBef>
            </a:pPr>
            <a:r>
              <a:rPr lang="ko-KR" altLang="en-US" dirty="0">
                <a:latin typeface="Times New Roman" panose="02020603050405020304" pitchFamily="18" charset="0"/>
              </a:rPr>
              <a:t>여러 금융은행의 예금</a:t>
            </a:r>
            <a:r>
              <a:rPr lang="en-US" altLang="ko-KR" dirty="0">
                <a:latin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</a:rPr>
              <a:t>적금 정보 </a:t>
            </a:r>
            <a:r>
              <a:rPr lang="en-US" altLang="ko-KR" dirty="0">
                <a:latin typeface="Times New Roman" panose="02020603050405020304" pitchFamily="18" charset="0"/>
              </a:rPr>
              <a:t>DB</a:t>
            </a:r>
            <a:r>
              <a:rPr lang="ko-KR" altLang="en-US" dirty="0">
                <a:latin typeface="Times New Roman" panose="02020603050405020304" pitchFamily="18" charset="0"/>
              </a:rPr>
              <a:t> 구축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83052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Debater_update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3.4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글수정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/>
                        <a:t>유효성 검사에 적합하면 다시 수정된 </a:t>
                      </a:r>
                      <a:r>
                        <a:rPr lang="en-US" altLang="ko-KR" sz="1000" dirty="0" err="1"/>
                        <a:t>Debater_</a:t>
                      </a:r>
                      <a:r>
                        <a:rPr lang="en-US" altLang="ko-KR" sz="1000" baseline="0" dirty="0" err="1"/>
                        <a:t>read.jsp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      1-2)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이전 화면으로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2BFB29F-75F7-4FE7-98E2-B12A7F5B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94" y="2263147"/>
            <a:ext cx="5086497" cy="506438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A18A28-85EF-4A0D-8160-60913FC66E89}"/>
              </a:ext>
            </a:extLst>
          </p:cNvPr>
          <p:cNvSpPr/>
          <p:nvPr/>
        </p:nvSpPr>
        <p:spPr>
          <a:xfrm>
            <a:off x="2310589" y="6625605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EF71-DEF7-4895-BAB6-DF302A7CCAE8}"/>
              </a:ext>
            </a:extLst>
          </p:cNvPr>
          <p:cNvSpPr/>
          <p:nvPr/>
        </p:nvSpPr>
        <p:spPr>
          <a:xfrm>
            <a:off x="3485401" y="6625604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40BFAF-1A5F-49C2-A691-4757004941CE}"/>
              </a:ext>
            </a:extLst>
          </p:cNvPr>
          <p:cNvSpPr/>
          <p:nvPr/>
        </p:nvSpPr>
        <p:spPr>
          <a:xfrm>
            <a:off x="2133689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D36D92-9503-44EC-96D7-2959BED53C2B}"/>
              </a:ext>
            </a:extLst>
          </p:cNvPr>
          <p:cNvSpPr/>
          <p:nvPr/>
        </p:nvSpPr>
        <p:spPr>
          <a:xfrm>
            <a:off x="3309375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56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43045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Debate_list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3.4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검색어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해당 검색어 제목이 있는 </a:t>
                      </a:r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목록을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Debate_read.jsp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Debate_create.jsp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다른 </a:t>
                      </a:r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목록페이지로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/>
                        <a:t> 6-1) </a:t>
                      </a:r>
                      <a:r>
                        <a:rPr lang="ko-KR" altLang="en-US" sz="1000" dirty="0"/>
                        <a:t>리뷰게시판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Review_list.jsp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6-2) </a:t>
                      </a:r>
                      <a:r>
                        <a:rPr lang="ko-KR" altLang="en-US" sz="1000" dirty="0"/>
                        <a:t>자유게시판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6-3) </a:t>
                      </a:r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Memver.jsp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6-4) </a:t>
                      </a:r>
                      <a:r>
                        <a:rPr lang="ko-KR" altLang="en-US" sz="1000" dirty="0" err="1"/>
                        <a:t>제테크</a:t>
                      </a:r>
                      <a:r>
                        <a:rPr lang="ko-KR" altLang="en-US" sz="1000" dirty="0"/>
                        <a:t> 노하우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6-5) BEST</a:t>
                      </a:r>
                      <a:r>
                        <a:rPr lang="ko-KR" altLang="en-US" sz="1000" dirty="0"/>
                        <a:t>게시물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Best_board.jsp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97A329C-E1BA-4AA6-87D1-472EB1B7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8" y="2449772"/>
            <a:ext cx="5819147" cy="36171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F0545-B88E-467B-BEDD-57425E057850}"/>
              </a:ext>
            </a:extLst>
          </p:cNvPr>
          <p:cNvSpPr/>
          <p:nvPr/>
        </p:nvSpPr>
        <p:spPr>
          <a:xfrm>
            <a:off x="2378792" y="3551576"/>
            <a:ext cx="10965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53D515-85F2-4418-8ACA-FDC467970BE3}"/>
              </a:ext>
            </a:extLst>
          </p:cNvPr>
          <p:cNvSpPr/>
          <p:nvPr/>
        </p:nvSpPr>
        <p:spPr>
          <a:xfrm>
            <a:off x="2227801" y="3432203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F70C97-9A0A-4005-A9A4-3BE3028CA446}"/>
              </a:ext>
            </a:extLst>
          </p:cNvPr>
          <p:cNvSpPr/>
          <p:nvPr/>
        </p:nvSpPr>
        <p:spPr>
          <a:xfrm>
            <a:off x="3836096" y="2987040"/>
            <a:ext cx="13251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C3B71-AD87-4A04-A7E8-2A5A7ED84775}"/>
              </a:ext>
            </a:extLst>
          </p:cNvPr>
          <p:cNvSpPr/>
          <p:nvPr/>
        </p:nvSpPr>
        <p:spPr>
          <a:xfrm>
            <a:off x="3685105" y="28676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ADE26-4998-4DBA-9844-643768449323}"/>
              </a:ext>
            </a:extLst>
          </p:cNvPr>
          <p:cNvSpPr/>
          <p:nvPr/>
        </p:nvSpPr>
        <p:spPr>
          <a:xfrm>
            <a:off x="5216614" y="2997200"/>
            <a:ext cx="536340" cy="170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63BBC12-03D9-4271-B0CB-2536AE1FD316}"/>
              </a:ext>
            </a:extLst>
          </p:cNvPr>
          <p:cNvSpPr/>
          <p:nvPr/>
        </p:nvSpPr>
        <p:spPr>
          <a:xfrm>
            <a:off x="5065623" y="287782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C55354-3AF3-486C-A3B3-304732535340}"/>
              </a:ext>
            </a:extLst>
          </p:cNvPr>
          <p:cNvSpPr/>
          <p:nvPr/>
        </p:nvSpPr>
        <p:spPr>
          <a:xfrm>
            <a:off x="5311784" y="5360384"/>
            <a:ext cx="398136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45DB82-6E6E-4270-A323-1CC16B6070F8}"/>
              </a:ext>
            </a:extLst>
          </p:cNvPr>
          <p:cNvSpPr/>
          <p:nvPr/>
        </p:nvSpPr>
        <p:spPr>
          <a:xfrm>
            <a:off x="5160793" y="5250843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62B7A3-9228-4925-9640-D9650A5D0476}"/>
              </a:ext>
            </a:extLst>
          </p:cNvPr>
          <p:cNvSpPr/>
          <p:nvPr/>
        </p:nvSpPr>
        <p:spPr>
          <a:xfrm>
            <a:off x="2754533" y="5550924"/>
            <a:ext cx="1380915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A8FE379-005A-4FD7-B011-1ED588CAD74B}"/>
              </a:ext>
            </a:extLst>
          </p:cNvPr>
          <p:cNvSpPr/>
          <p:nvPr/>
        </p:nvSpPr>
        <p:spPr>
          <a:xfrm>
            <a:off x="2641638" y="5454636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5FA210-EBAF-49C0-8F6D-5389B51B62BB}"/>
              </a:ext>
            </a:extLst>
          </p:cNvPr>
          <p:cNvSpPr/>
          <p:nvPr/>
        </p:nvSpPr>
        <p:spPr>
          <a:xfrm>
            <a:off x="231198" y="3270484"/>
            <a:ext cx="750257" cy="1100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14D641-0AE9-491A-9ADE-069712AAC595}"/>
              </a:ext>
            </a:extLst>
          </p:cNvPr>
          <p:cNvSpPr/>
          <p:nvPr/>
        </p:nvSpPr>
        <p:spPr>
          <a:xfrm>
            <a:off x="80208" y="315111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6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361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List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해당 게시물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Jaetech</a:t>
                      </a:r>
                      <a:r>
                        <a:rPr lang="en-US" altLang="ko-KR" sz="1000" b="0" baseline="0" dirty="0"/>
                        <a:t>Write.jsp </a:t>
                      </a:r>
                      <a:r>
                        <a:rPr lang="ko-KR" altLang="en-US" sz="1000" b="0" baseline="0" dirty="0"/>
                        <a:t>페이지로 이동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재테크 노하우</a:t>
                      </a:r>
                      <a:r>
                        <a:rPr lang="en-US" altLang="ko-KR" sz="1000" b="0" dirty="0"/>
                        <a:t>’ table</a:t>
                      </a:r>
                      <a:r>
                        <a:rPr lang="ko-KR" altLang="en-US" sz="1000" b="0" dirty="0"/>
                        <a:t>에서 해당 검색어와 일치하는 게시물만 간략하게 출력한다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 err="1"/>
                        <a:t>페이징</a:t>
                      </a:r>
                      <a:r>
                        <a:rPr lang="en-US" altLang="ko-KR" sz="1000" b="0" dirty="0"/>
                        <a:t>.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한 페이지에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게시물을 보여준다</a:t>
                      </a:r>
                      <a:r>
                        <a:rPr lang="en-US" altLang="ko-KR" sz="1000" b="0" baseline="0" dirty="0"/>
                        <a:t>. </a:t>
                      </a:r>
                      <a:r>
                        <a:rPr lang="ko-KR" altLang="en-US" sz="1000" b="0" baseline="0" dirty="0"/>
                        <a:t>페이지 인덱스는 해당 페이지를 기준으로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개가 출력된다</a:t>
                      </a:r>
                      <a:r>
                        <a:rPr lang="en-US" altLang="ko-KR" sz="1000" b="0" baseline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baseline="0" dirty="0"/>
                        <a:t>커뮤니티의 다른 하위 게시판으로 이동한다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 </a:t>
                      </a: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387" name="Picture 3" descr="C:\Users\soldesk\Desktop\pencil\재태크\재테크노하우_목록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54" y="3040083"/>
            <a:ext cx="5804001" cy="34646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Write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 err="1"/>
                        <a:t>재태크</a:t>
                      </a:r>
                      <a:r>
                        <a:rPr lang="ko-KR" altLang="en-US" sz="1000" dirty="0"/>
                        <a:t> 노하우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글 제목은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 -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 -</a:t>
                      </a:r>
                      <a:r>
                        <a:rPr lang="ko-KR" altLang="en-US" sz="1000" baseline="0" dirty="0" err="1"/>
                        <a:t>댓글일</a:t>
                      </a:r>
                      <a:r>
                        <a:rPr lang="ko-KR" altLang="en-US" sz="1000" baseline="0" dirty="0"/>
                        <a:t> 시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▶</a:t>
                      </a:r>
                      <a:r>
                        <a:rPr lang="en-US" altLang="ko-KR" sz="1000" baseline="0" dirty="0"/>
                        <a:t>[</a:t>
                      </a:r>
                      <a:r>
                        <a:rPr lang="ko-KR" altLang="en-US" sz="1000" baseline="0" dirty="0" err="1"/>
                        <a:t>댓글</a:t>
                      </a:r>
                      <a:r>
                        <a:rPr lang="en-US" altLang="ko-KR" sz="1000" baseline="0" dirty="0"/>
                        <a:t>]’</a:t>
                      </a:r>
                      <a:r>
                        <a:rPr lang="ko-KR" altLang="en-US" sz="1000" baseline="0" dirty="0"/>
                        <a:t>을 제목 앞에 붙인다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 - </a:t>
                      </a:r>
                      <a:r>
                        <a:rPr lang="ko-KR" altLang="en-US" sz="1000" baseline="0" dirty="0"/>
                        <a:t>제목 내용이 없을 시 경고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2"/>
                      </a:pP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-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-</a:t>
                      </a:r>
                      <a:r>
                        <a:rPr lang="ko-KR" altLang="en-US" sz="1000" b="0" dirty="0"/>
                        <a:t>내용이 없을 시 경고</a:t>
                      </a:r>
                      <a:r>
                        <a:rPr lang="en-US" altLang="ko-KR" sz="1000" b="0" dirty="0"/>
                        <a:t>     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③  </a:t>
                      </a: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4"/>
                      </a:pPr>
                      <a:r>
                        <a:rPr lang="ko-KR" altLang="en-US" sz="1000" b="0" dirty="0"/>
                        <a:t>마우스 클릭 시  유효성 검사 후 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JaetechWritePro.jsp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baseline="0" dirty="0"/>
                        <a:t>         -&gt; </a:t>
                      </a:r>
                      <a:r>
                        <a:rPr lang="ko-KR" altLang="en-US" sz="1000" b="0" baseline="0" dirty="0"/>
                        <a:t>성공</a:t>
                      </a:r>
                      <a:r>
                        <a:rPr lang="en-US" altLang="ko-KR" sz="1000" b="0" baseline="0" dirty="0"/>
                        <a:t>/</a:t>
                      </a:r>
                      <a:r>
                        <a:rPr lang="ko-KR" altLang="en-US" sz="1000" b="0" baseline="0" dirty="0"/>
                        <a:t>실패 알림 띄움 </a:t>
                      </a:r>
                      <a:r>
                        <a:rPr lang="en-US" altLang="ko-KR" sz="1000" b="0" baseline="0" dirty="0"/>
                        <a:t>-&gt;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baseline="0" dirty="0"/>
                        <a:t>             </a:t>
                      </a:r>
                      <a:r>
                        <a:rPr lang="ko-KR" altLang="en-US" sz="1000" b="0" baseline="0" dirty="0"/>
                        <a:t>재테크 노하우 게시판 목록으로 이동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baseline="0" dirty="0"/>
                        <a:t>⑤   </a:t>
                      </a:r>
                      <a:r>
                        <a:rPr lang="ko-KR" altLang="en-US" sz="1000" b="0" dirty="0"/>
                        <a:t>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ko-KR" altLang="en-US" sz="1000" b="0" dirty="0"/>
                        <a:t>재테크 노하우 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292" name="Picture 4" descr="C:\Users\soldesk\Desktop\pencil\재태크\제테크_작성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6800" y="1530000"/>
            <a:ext cx="4950000" cy="576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 descr="C:\Users\soldesk\Desktop\pencil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829" y="1792468"/>
            <a:ext cx="3696986" cy="4687062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WritePro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 err="1"/>
                        <a:t>재태크</a:t>
                      </a:r>
                      <a:r>
                        <a:rPr lang="ko-KR" altLang="en-US" sz="1000" dirty="0"/>
                        <a:t> 노하우 </a:t>
                      </a:r>
                      <a:r>
                        <a:rPr lang="ko-KR" altLang="en-US" sz="1000" dirty="0" err="1"/>
                        <a:t>작성중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글 작성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리스트 페이지로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Read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 err="1"/>
                        <a:t>재태크</a:t>
                      </a:r>
                      <a:r>
                        <a:rPr lang="ko-KR" altLang="en-US" sz="1000" dirty="0"/>
                        <a:t> 노하우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식 재테크 노하우목록이 있는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baseline="0" dirty="0"/>
                        <a:t>마우스 클릭 시 </a:t>
                      </a:r>
                      <a:r>
                        <a:rPr lang="ko-KR" altLang="en-US" sz="1000" baseline="0" dirty="0" err="1"/>
                        <a:t>댓글창이</a:t>
                      </a:r>
                      <a:r>
                        <a:rPr lang="ko-KR" altLang="en-US" sz="1000" baseline="0" dirty="0"/>
                        <a:t> 생성된다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리뷰수정페이지로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-</a:t>
                      </a:r>
                      <a:r>
                        <a:rPr lang="ko-KR" altLang="en-US" sz="1000" baseline="0" dirty="0"/>
                        <a:t>작성자만 게시물을 수정할 수 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④    마우스 클릭 시 삭제확인 창이 뜬다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-</a:t>
                      </a:r>
                      <a:r>
                        <a:rPr lang="ko-KR" altLang="en-US" sz="1000" baseline="0" dirty="0"/>
                        <a:t>작성자만 게시물을 삭제할 수 있다</a:t>
                      </a:r>
                      <a:r>
                        <a:rPr lang="en-US" altLang="ko-KR" sz="1000" baseline="0" dirty="0"/>
                        <a:t>.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316" name="Picture 4" descr="C:\Users\soldesk\Desktop\pencil\재태크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703" y="1623228"/>
            <a:ext cx="5040812" cy="5414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Delete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재테크 노하우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클릭 시 해당 </a:t>
                      </a:r>
                      <a:r>
                        <a:rPr lang="ko-KR" altLang="en-US" sz="1000" dirty="0" err="1"/>
                        <a:t>게시글이</a:t>
                      </a:r>
                      <a:r>
                        <a:rPr lang="ko-KR" altLang="en-US" sz="1000" dirty="0"/>
                        <a:t> 삭제된다</a:t>
                      </a:r>
                      <a:r>
                        <a:rPr lang="en-US" altLang="ko-KR" sz="1000" dirty="0"/>
                        <a:t>. ‘</a:t>
                      </a:r>
                      <a:r>
                        <a:rPr lang="ko-KR" altLang="en-US" sz="1000" dirty="0"/>
                        <a:t>재테크 노하우보기 목록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클릭</a:t>
                      </a:r>
                      <a:r>
                        <a:rPr lang="ko-KR" altLang="en-US" sz="1000" b="0" baseline="0" dirty="0"/>
                        <a:t> 시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꺼진다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364" name="Picture 4" descr="C:\Users\soldesk\Desktop\pencil\재태크\재테크 노하우_삭제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1879199"/>
            <a:ext cx="5509549" cy="59221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Modify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 err="1"/>
                        <a:t>재태크</a:t>
                      </a:r>
                      <a:r>
                        <a:rPr lang="ko-KR" altLang="en-US" sz="1000" dirty="0"/>
                        <a:t> 노하우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게시물의 작성자만 글을 수정할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baseline="0" dirty="0"/>
                        <a:t>.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 -</a:t>
                      </a:r>
                      <a:r>
                        <a:rPr lang="ko-KR" altLang="en-US" sz="1000" baseline="0" dirty="0"/>
                        <a:t>제목 내용이 없을 시 경고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 -</a:t>
                      </a:r>
                      <a:r>
                        <a:rPr lang="ko-KR" altLang="en-US" sz="1000" b="0" dirty="0"/>
                        <a:t>글 내용이 없을 시 경고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 유효성 검사 후 </a:t>
                      </a:r>
                      <a:r>
                        <a:rPr lang="en-US" altLang="ko-KR" sz="1000" b="0" dirty="0"/>
                        <a:t>JaetechModifyPro.jsp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ko-KR" altLang="en-US" sz="1000" b="0" dirty="0" err="1"/>
                        <a:t>재태크</a:t>
                      </a:r>
                      <a:r>
                        <a:rPr lang="ko-KR" altLang="en-US" sz="1000" b="0" dirty="0"/>
                        <a:t> 노하우 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40" name="Picture 4" descr="C:\Users\soldesk\Desktop\pencil\재태크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799" y="1646821"/>
            <a:ext cx="4809406" cy="5344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ModifyPro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 err="1"/>
                        <a:t>재태크</a:t>
                      </a:r>
                      <a:r>
                        <a:rPr lang="ko-KR" altLang="en-US" sz="1000" dirty="0"/>
                        <a:t> 노하우 </a:t>
                      </a:r>
                      <a:r>
                        <a:rPr lang="ko-KR" altLang="en-US" sz="1000" dirty="0" err="1"/>
                        <a:t>수정중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글 수정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리스트 페이지로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soldesk\Desktop\pencil\알림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916" y="1631408"/>
            <a:ext cx="4127112" cy="52323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Best</a:t>
                      </a:r>
                      <a:r>
                        <a:rPr lang="en-US" altLang="ko-KR" sz="1000" baseline="0" dirty="0"/>
                        <a:t> List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Best</a:t>
                      </a:r>
                      <a:r>
                        <a:rPr lang="ko-KR" altLang="en-US" sz="1000" dirty="0"/>
                        <a:t>게시물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해당 게시물로 이동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해당 게시판으로 이동한다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커뮤니티 내의 모든 게시물들을 조회수가 높은 순으로 정렬한다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상위 </a:t>
                      </a:r>
                      <a:r>
                        <a:rPr lang="en-US" altLang="ko-KR" sz="1000" b="0" dirty="0"/>
                        <a:t>20</a:t>
                      </a:r>
                      <a:r>
                        <a:rPr lang="ko-KR" altLang="en-US" sz="1000" b="0" dirty="0"/>
                        <a:t>개의 게시물을 출력한다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커뮤니티 내의 </a:t>
                      </a:r>
                      <a:r>
                        <a:rPr lang="en-US" altLang="ko-KR" sz="1000" b="0" dirty="0"/>
                        <a:t> Database</a:t>
                      </a:r>
                      <a:r>
                        <a:rPr lang="ko-KR" altLang="en-US" sz="1000" b="0" dirty="0"/>
                        <a:t>에서 해당 검색어와 일치하는 게시물만 간략하게 출력한다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 err="1"/>
                        <a:t>페이징</a:t>
                      </a:r>
                      <a:r>
                        <a:rPr lang="en-US" altLang="ko-KR" sz="1000" b="0" dirty="0"/>
                        <a:t>.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한 페이지에 </a:t>
                      </a:r>
                      <a:r>
                        <a:rPr lang="en-US" altLang="ko-KR" sz="1000" b="0" baseline="0" dirty="0"/>
                        <a:t>10 </a:t>
                      </a:r>
                      <a:r>
                        <a:rPr lang="ko-KR" altLang="en-US" sz="1000" b="0" baseline="0" dirty="0"/>
                        <a:t>게시물을 보여준다</a:t>
                      </a:r>
                      <a:r>
                        <a:rPr lang="en-US" altLang="ko-KR" sz="1000" b="0" baseline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baseline="0" dirty="0"/>
                        <a:t>커뮤니티의 다른 하위 게시판으로 이동한다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 </a:t>
                      </a: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410" name="Picture 2" descr="C:\Users\soldesk\Desktop\pencil\베스트\베스트_리스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24601"/>
            <a:ext cx="6007261" cy="36058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93300" y="1777325"/>
            <a:ext cx="77724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 algn="ctr">
              <a:spcBef>
                <a:spcPct val="50000"/>
              </a:spcBef>
            </a:pPr>
            <a:endParaRPr lang="ko-KR" altLang="ko-KR" sz="1400" b="1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1645700" y="1853525"/>
            <a:ext cx="838200" cy="457200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600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93300" y="2691725"/>
            <a:ext cx="11430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636300" y="2691725"/>
            <a:ext cx="66294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/>
          <a:lstStyle/>
          <a:p>
            <a:pPr>
              <a:lnSpc>
                <a:spcPct val="130000"/>
              </a:lnSpc>
            </a:pPr>
            <a:r>
              <a:rPr lang="ko-KR" altLang="en-US" sz="1400" dirty="0" err="1">
                <a:latin typeface="+mn-ea"/>
              </a:rPr>
              <a:t>포털사이트에</a:t>
            </a:r>
            <a:r>
              <a:rPr lang="ko-KR" altLang="en-US" sz="1400" dirty="0">
                <a:latin typeface="+mn-ea"/>
              </a:rPr>
              <a:t> 예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적금 상품의 후기를 검색하면 </a:t>
            </a:r>
            <a:r>
              <a:rPr lang="ko-KR" altLang="en-US" sz="1400" dirty="0" err="1">
                <a:latin typeface="+mn-ea"/>
              </a:rPr>
              <a:t>광고성</a:t>
            </a:r>
            <a:r>
              <a:rPr lang="ko-KR" altLang="en-US" sz="1400" dirty="0">
                <a:latin typeface="+mn-ea"/>
              </a:rPr>
              <a:t> 글이 많아 예비가입자가 실제 후기를 찾기 어려움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493300" y="3453725"/>
            <a:ext cx="1143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636300" y="3453725"/>
            <a:ext cx="6629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회원들이 홈페이지를 통해 가입한 내역을 이용하여 후기를 작성할 수 있도록 함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실제 사용자의 상품 사용 후기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경험 제공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댓글</a:t>
            </a:r>
            <a:r>
              <a:rPr lang="ko-KR" altLang="en-US" sz="1400" dirty="0">
                <a:latin typeface="+mn-ea"/>
              </a:rPr>
              <a:t> 기능을 통해 가입예정자가 실 가입자에게 직접 질문 할 수 있음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493300" y="5358725"/>
            <a:ext cx="11430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636300" y="5358725"/>
            <a:ext cx="66294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가입자들의 대규모 커뮤니티 형성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은행에서 금융상품들을 홍보할 수 있게 하여 광고수입 기대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37073" y="1910768"/>
            <a:ext cx="6135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1600" dirty="0">
                <a:latin typeface="Times New Roman" panose="02020603050405020304" pitchFamily="18" charset="0"/>
              </a:rPr>
              <a:t>금융전문가 및 일반회원을 위한 전문성 높은 다양한 커뮤니티 구축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FAQ_admin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해당 게시물로 이동</a:t>
                      </a:r>
                      <a:r>
                        <a:rPr lang="en-US" altLang="ko-KR" sz="1000" b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게시물을 주제에 따라 분류</a:t>
                      </a:r>
                      <a:r>
                        <a:rPr lang="en-US" altLang="ko-KR" sz="1000" b="0" dirty="0"/>
                        <a:t>. ‘</a:t>
                      </a:r>
                      <a:r>
                        <a:rPr lang="ko-KR" altLang="en-US" sz="1000" b="0" dirty="0"/>
                        <a:t>전체</a:t>
                      </a:r>
                      <a:r>
                        <a:rPr lang="en-US" altLang="ko-KR" sz="1000" b="0" dirty="0"/>
                        <a:t>’, ‘</a:t>
                      </a:r>
                      <a:r>
                        <a:rPr lang="ko-KR" altLang="en-US" sz="1000" b="0" dirty="0"/>
                        <a:t>회원가입</a:t>
                      </a:r>
                      <a:r>
                        <a:rPr lang="en-US" altLang="ko-KR" sz="1000" b="0" dirty="0"/>
                        <a:t>’,</a:t>
                      </a:r>
                      <a:r>
                        <a:rPr lang="en-US" altLang="ko-KR" sz="1000" b="0" baseline="0" dirty="0"/>
                        <a:t> ‘</a:t>
                      </a:r>
                      <a:r>
                        <a:rPr lang="ko-KR" altLang="en-US" sz="1000" b="0" baseline="0" dirty="0"/>
                        <a:t>예</a:t>
                      </a:r>
                      <a:r>
                        <a:rPr lang="en-US" altLang="ko-KR" sz="1000" b="0" baseline="0" dirty="0"/>
                        <a:t>·</a:t>
                      </a:r>
                      <a:r>
                        <a:rPr lang="ko-KR" altLang="en-US" sz="1000" b="0" baseline="0" dirty="0"/>
                        <a:t>적금</a:t>
                      </a:r>
                      <a:r>
                        <a:rPr lang="en-US" altLang="ko-KR" sz="1000" b="0" baseline="0" dirty="0"/>
                        <a:t>’,’</a:t>
                      </a:r>
                      <a:r>
                        <a:rPr lang="ko-KR" altLang="en-US" sz="1000" b="0" baseline="0" dirty="0"/>
                        <a:t>기타</a:t>
                      </a:r>
                      <a:r>
                        <a:rPr lang="en-US" altLang="ko-KR" sz="1000" b="0" baseline="0" dirty="0"/>
                        <a:t>’ </a:t>
                      </a:r>
                      <a:r>
                        <a:rPr lang="ko-KR" altLang="en-US" sz="1000" b="0" baseline="0" dirty="0"/>
                        <a:t>탭으로 나눈다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자주하는 질문 내의 </a:t>
                      </a:r>
                      <a:r>
                        <a:rPr lang="en-US" altLang="ko-KR" sz="1000" b="0" dirty="0"/>
                        <a:t> Database</a:t>
                      </a:r>
                      <a:r>
                        <a:rPr lang="ko-KR" altLang="en-US" sz="1000" b="0" dirty="0"/>
                        <a:t>에서 해당 검색어와 일치하는 게시물만 간략하게 출력한다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 err="1"/>
                        <a:t>페이징</a:t>
                      </a:r>
                      <a:r>
                        <a:rPr lang="en-US" altLang="ko-KR" sz="1000" b="0" dirty="0"/>
                        <a:t>.</a:t>
                      </a:r>
                      <a:r>
                        <a:rPr lang="en-US" altLang="ko-KR" sz="1000" b="0" baseline="0" dirty="0"/>
                        <a:t>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baseline="0" dirty="0"/>
                        <a:t>        -</a:t>
                      </a:r>
                      <a:r>
                        <a:rPr lang="ko-KR" altLang="en-US" sz="1000" b="0" baseline="0" dirty="0"/>
                        <a:t>한 페이지에 최대 </a:t>
                      </a:r>
                      <a:r>
                        <a:rPr lang="en-US" altLang="ko-KR" sz="1000" b="0" baseline="0" dirty="0"/>
                        <a:t>10 </a:t>
                      </a:r>
                      <a:r>
                        <a:rPr lang="ko-KR" altLang="en-US" sz="1000" b="0" baseline="0" dirty="0"/>
                        <a:t>게시물을 보여준다</a:t>
                      </a:r>
                      <a:r>
                        <a:rPr lang="en-US" altLang="ko-KR" sz="1000" b="0" baseline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 startAt="5"/>
                      </a:pPr>
                      <a:r>
                        <a:rPr lang="ko-KR" altLang="en-US" sz="1000" b="0" baseline="0" dirty="0"/>
                        <a:t>커뮤니티의 다른 하위 게시판으로 이동한다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 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 startAt="5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 startAt="5"/>
                      </a:pPr>
                      <a:r>
                        <a:rPr lang="ko-KR" altLang="en-US" sz="1000" b="0" baseline="0" dirty="0"/>
                        <a:t>사용자가 관리자일 경우</a:t>
                      </a:r>
                      <a:r>
                        <a:rPr lang="en-US" altLang="ko-KR" sz="1000" b="0" baseline="0" dirty="0"/>
                        <a:t>: </a:t>
                      </a:r>
                      <a:r>
                        <a:rPr lang="ko-KR" altLang="en-US" sz="1000" b="0" baseline="0" dirty="0"/>
                        <a:t> </a:t>
                      </a:r>
                      <a:r>
                        <a:rPr lang="ko-KR" altLang="en-US" sz="1000" b="0" baseline="0" dirty="0" err="1"/>
                        <a:t>게시글</a:t>
                      </a:r>
                      <a:r>
                        <a:rPr lang="ko-KR" altLang="en-US" sz="1000" b="0" baseline="0" dirty="0"/>
                        <a:t> 작성 버튼이 나타남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baseline="0" dirty="0"/>
                        <a:t>        일반 사용자일 경우</a:t>
                      </a:r>
                      <a:r>
                        <a:rPr lang="en-US" altLang="ko-KR" sz="1000" b="0" baseline="0" dirty="0"/>
                        <a:t>: </a:t>
                      </a:r>
                      <a:r>
                        <a:rPr lang="ko-KR" altLang="en-US" sz="1000" b="0" baseline="0" dirty="0" err="1"/>
                        <a:t>게시글</a:t>
                      </a:r>
                      <a:r>
                        <a:rPr lang="ko-KR" altLang="en-US" sz="1000" b="0" baseline="0" dirty="0"/>
                        <a:t> 작성 숨겨짐</a:t>
                      </a: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3" name="Picture 5" descr="C:\Users\soldesk\Desktop\pencil\FAQ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476982"/>
            <a:ext cx="5993596" cy="3894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FAQ_write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해당 게시물을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관리자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권한의 사용자만 작성할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게시물의 카테고리를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콤보박스로</a:t>
                      </a:r>
                      <a:r>
                        <a:rPr lang="ko-KR" altLang="en-US" sz="1000" baseline="0" dirty="0"/>
                        <a:t> 선택한다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 유효성 검사 후 </a:t>
                      </a:r>
                      <a:r>
                        <a:rPr lang="en-US" altLang="ko-KR" sz="1000" b="0" dirty="0"/>
                        <a:t>FAQWritePro.jsp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-&gt; </a:t>
                      </a:r>
                      <a:r>
                        <a:rPr lang="ko-KR" altLang="en-US" sz="1000" b="0" baseline="0" dirty="0"/>
                        <a:t>게시판 목록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ko-KR" altLang="en-US" sz="1000" b="0" dirty="0"/>
                        <a:t>자주하는 질문 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46" name="Picture 2" descr="C:\Users\soldesk\Desktop\pencil\FAQ\작성.png"/>
          <p:cNvPicPr>
            <a:picLocks noChangeAspect="1" noChangeArrowheads="1"/>
          </p:cNvPicPr>
          <p:nvPr/>
        </p:nvPicPr>
        <p:blipFill>
          <a:blip r:embed="rId2"/>
          <a:srcRect l="27708" t="28351" r="26795" b="22413"/>
          <a:stretch>
            <a:fillRect/>
          </a:stretch>
        </p:blipFill>
        <p:spPr bwMode="auto">
          <a:xfrm>
            <a:off x="767677" y="1504709"/>
            <a:ext cx="5170135" cy="5578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FAQ_writePro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 </a:t>
                      </a:r>
                      <a:r>
                        <a:rPr lang="ko-KR" altLang="en-US" sz="1000" dirty="0" err="1"/>
                        <a:t>작성중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글 작성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리스트 페이지로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5" name="Picture 3" descr="C:\Users\soldesk\Desktop\pencil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829" y="1792468"/>
            <a:ext cx="3696986" cy="4687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FAQ_read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자주하는 질문 목록으로 이동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사용자가 관리자 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버튼을 통해 게시물을 수정할 수 있음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  <a:r>
                        <a:rPr lang="ko-KR" altLang="en-US" sz="1000" b="0" dirty="0"/>
                        <a:t>사용자가 일반 사용자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버튼이 숨겨짐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③    사용자가 관리자 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버튼을 통해 게시물을 삭제할 수 있음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  <a:r>
                        <a:rPr lang="ko-KR" altLang="en-US" sz="1000" b="0" dirty="0"/>
                        <a:t>사용자가 일반 사용자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버튼이 숨겨짐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4" name="Picture 2" descr="C:\Users\soldesk\Desktop\pencil\FAQ\읽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780" y="1771048"/>
            <a:ext cx="5242005" cy="51247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FAQ_Modify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자주하는 질문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해당 게시물을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관리자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권한의 사용자만 수정할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게시물의 카테고리를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콤보박스로</a:t>
                      </a:r>
                      <a:r>
                        <a:rPr lang="ko-KR" altLang="en-US" sz="1000" baseline="0" dirty="0"/>
                        <a:t> 선택한다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 유효성 검사 후 </a:t>
                      </a:r>
                      <a:r>
                        <a:rPr lang="en-US" altLang="ko-KR" sz="1000" b="0" dirty="0"/>
                        <a:t>FAQModifyPro.jsp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-&gt; </a:t>
                      </a:r>
                      <a:r>
                        <a:rPr lang="ko-KR" altLang="en-US" sz="1000" b="0" baseline="0" dirty="0"/>
                        <a:t>게시판 목록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ko-KR" altLang="en-US" sz="1000" b="0" dirty="0"/>
                        <a:t>자주하는 질문 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7E5459-1FBC-4BBB-865B-0BFA659F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6" y="1688147"/>
            <a:ext cx="5255673" cy="54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 descr="C:\Users\soldesk\Desktop\pencil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829" y="1792468"/>
            <a:ext cx="3696986" cy="4687062"/>
          </a:xfrm>
          <a:prstGeom prst="rect">
            <a:avLst/>
          </a:prstGeom>
          <a:noFill/>
        </p:spPr>
      </p:pic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FAQ_ModifyPro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자주하는 질문 </a:t>
                      </a:r>
                      <a:r>
                        <a:rPr lang="ko-KR" altLang="en-US" sz="1000" dirty="0" err="1"/>
                        <a:t>수정중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글 수정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해당 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FAQ_Delete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자주하는 질문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해당 게시물을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관리자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권한의 사용자만 삭제할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클릭 시 해당 </a:t>
                      </a:r>
                      <a:r>
                        <a:rPr lang="ko-KR" altLang="en-US" sz="1000" dirty="0" err="1"/>
                        <a:t>게시글이</a:t>
                      </a:r>
                      <a:r>
                        <a:rPr lang="ko-KR" altLang="en-US" sz="1000" dirty="0"/>
                        <a:t> 삭제된다</a:t>
                      </a:r>
                      <a:r>
                        <a:rPr lang="en-US" altLang="ko-KR" sz="1000" dirty="0"/>
                        <a:t>. ‘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 </a:t>
                      </a:r>
                      <a:r>
                        <a:rPr lang="ko-KR" altLang="en-US" sz="1000" dirty="0"/>
                        <a:t>게시물이 삭제되었습니다</a:t>
                      </a:r>
                      <a:r>
                        <a:rPr lang="en-US" altLang="ko-KR" sz="1000" dirty="0"/>
                        <a:t>.’ </a:t>
                      </a:r>
                      <a:r>
                        <a:rPr lang="ko-KR" altLang="en-US" sz="1000" dirty="0"/>
                        <a:t>라는 알림창과 함께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자주하는 질문목록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클릭</a:t>
                      </a:r>
                      <a:r>
                        <a:rPr lang="ko-KR" altLang="en-US" sz="1000" b="0" baseline="0" dirty="0"/>
                        <a:t> 시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꺼진다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22" name="Picture 2" descr="C:\Users\soldesk\Desktop\pencil\FAQ\삭제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9388" y="1692355"/>
            <a:ext cx="5068425" cy="4955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해당 게시물로 이동</a:t>
                      </a:r>
                      <a:r>
                        <a:rPr lang="en-US" altLang="ko-KR" sz="1000" b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게시물을 주제에 따라 분류</a:t>
                      </a:r>
                      <a:r>
                        <a:rPr lang="en-US" altLang="ko-KR" sz="1000" b="0" dirty="0"/>
                        <a:t>. ‘</a:t>
                      </a:r>
                      <a:r>
                        <a:rPr lang="ko-KR" altLang="en-US" sz="1000" b="0" dirty="0"/>
                        <a:t>전체</a:t>
                      </a:r>
                      <a:r>
                        <a:rPr lang="en-US" altLang="ko-KR" sz="1000" b="0" dirty="0"/>
                        <a:t>’, ‘</a:t>
                      </a:r>
                      <a:r>
                        <a:rPr lang="ko-KR" altLang="en-US" sz="1000" b="0" dirty="0"/>
                        <a:t>회원가입</a:t>
                      </a:r>
                      <a:r>
                        <a:rPr lang="en-US" altLang="ko-KR" sz="1000" b="0" dirty="0"/>
                        <a:t>’,</a:t>
                      </a:r>
                      <a:r>
                        <a:rPr lang="en-US" altLang="ko-KR" sz="1000" b="0" baseline="0" dirty="0"/>
                        <a:t> ‘</a:t>
                      </a:r>
                      <a:r>
                        <a:rPr lang="ko-KR" altLang="en-US" sz="1000" b="0" baseline="0" dirty="0"/>
                        <a:t>예</a:t>
                      </a:r>
                      <a:r>
                        <a:rPr lang="en-US" altLang="ko-KR" sz="1000" b="0" baseline="0" dirty="0"/>
                        <a:t>·</a:t>
                      </a:r>
                      <a:r>
                        <a:rPr lang="ko-KR" altLang="en-US" sz="1000" b="0" baseline="0" dirty="0"/>
                        <a:t>적금</a:t>
                      </a:r>
                      <a:r>
                        <a:rPr lang="en-US" altLang="ko-KR" sz="1000" b="0" baseline="0" dirty="0"/>
                        <a:t>’,’</a:t>
                      </a:r>
                      <a:r>
                        <a:rPr lang="ko-KR" altLang="en-US" sz="1000" b="0" baseline="0" dirty="0"/>
                        <a:t>기타</a:t>
                      </a:r>
                      <a:r>
                        <a:rPr lang="en-US" altLang="ko-KR" sz="1000" b="0" baseline="0" dirty="0"/>
                        <a:t>’ </a:t>
                      </a:r>
                      <a:r>
                        <a:rPr lang="ko-KR" altLang="en-US" sz="1000" b="0" baseline="0" dirty="0"/>
                        <a:t>탭으로 나눈다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</a:t>
                      </a:r>
                      <a:r>
                        <a:rPr lang="en-US" altLang="ko-KR" sz="1000" b="0" dirty="0" err="1"/>
                        <a:t>QnA</a:t>
                      </a:r>
                      <a:r>
                        <a:rPr lang="ko-KR" altLang="en-US" sz="1000" b="0" dirty="0"/>
                        <a:t> 내의 </a:t>
                      </a:r>
                      <a:r>
                        <a:rPr lang="en-US" altLang="ko-KR" sz="1000" b="0" dirty="0"/>
                        <a:t> Database</a:t>
                      </a:r>
                      <a:r>
                        <a:rPr lang="ko-KR" altLang="en-US" sz="1000" b="0" dirty="0"/>
                        <a:t>에서 해당 검색어와 일치하는 게시물만 간략하게 출력한다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 err="1"/>
                        <a:t>페이징</a:t>
                      </a:r>
                      <a:r>
                        <a:rPr lang="en-US" altLang="ko-KR" sz="1000" b="0" dirty="0"/>
                        <a:t>.</a:t>
                      </a:r>
                      <a:r>
                        <a:rPr lang="en-US" altLang="ko-KR" sz="1000" b="0" baseline="0" dirty="0"/>
                        <a:t>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baseline="0" dirty="0"/>
                        <a:t>        -</a:t>
                      </a:r>
                      <a:r>
                        <a:rPr lang="ko-KR" altLang="en-US" sz="1000" b="0" baseline="0" dirty="0"/>
                        <a:t>한 페이지에 최대 </a:t>
                      </a:r>
                      <a:r>
                        <a:rPr lang="en-US" altLang="ko-KR" sz="1000" b="0" baseline="0" dirty="0"/>
                        <a:t>10 </a:t>
                      </a:r>
                      <a:r>
                        <a:rPr lang="ko-KR" altLang="en-US" sz="1000" b="0" baseline="0" dirty="0"/>
                        <a:t>게시물을 보여준다</a:t>
                      </a:r>
                      <a:r>
                        <a:rPr lang="en-US" altLang="ko-KR" sz="1000" b="0" baseline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 startAt="5"/>
                      </a:pPr>
                      <a:r>
                        <a:rPr lang="ko-KR" altLang="en-US" sz="1000" b="0" baseline="0" dirty="0"/>
                        <a:t>관리자가 답변을 하면 해당 게시물 아래에 답변 게시물이 추가된다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 startAt="5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 startAt="6"/>
                      </a:pPr>
                      <a:r>
                        <a:rPr lang="en-US" altLang="ko-KR" sz="1000" b="0" baseline="0" dirty="0" err="1"/>
                        <a:t>QnA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작성 페이지로 이동한다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 startAt="6"/>
                      </a:pPr>
                      <a:endParaRPr lang="en-US" altLang="ko-KR" sz="1000" b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/>
                        <a:t>⑦    커뮤니티의 다른 하위 게시판으로 이동한다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 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3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E94DC88-0DBD-493A-9F9B-ADE02976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1" y="2301391"/>
            <a:ext cx="5627104" cy="35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QnA_write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작성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본글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 -</a:t>
                      </a:r>
                      <a:r>
                        <a:rPr lang="ko-KR" altLang="en-US" sz="1000" baseline="0" dirty="0" err="1"/>
                        <a:t>답글</a:t>
                      </a:r>
                      <a:r>
                        <a:rPr lang="en-US" altLang="ko-KR" sz="1000" baseline="0" dirty="0"/>
                        <a:t>:  </a:t>
                      </a:r>
                      <a:r>
                        <a:rPr lang="ko-KR" altLang="en-US" sz="1000" baseline="0" dirty="0"/>
                        <a:t>제목 앞에 </a:t>
                      </a:r>
                      <a:r>
                        <a:rPr lang="en-US" altLang="ko-KR" sz="1000" baseline="0" dirty="0"/>
                        <a:t>‘-&gt;’ </a:t>
                      </a:r>
                      <a:r>
                        <a:rPr lang="ko-KR" altLang="en-US" sz="1000" baseline="0" dirty="0"/>
                        <a:t>를 추가한다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②  게시물의 카테고리를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콤보박스로</a:t>
                      </a:r>
                      <a:r>
                        <a:rPr lang="ko-KR" altLang="en-US" sz="1000" baseline="0" dirty="0"/>
                        <a:t> 선택한다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③  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④</a:t>
                      </a: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⑤  마우스 클릭 시  유효성 검사 후 </a:t>
                      </a:r>
                      <a:r>
                        <a:rPr lang="en-US" altLang="ko-KR" sz="1000" b="0" dirty="0"/>
                        <a:t>QnAWritePro.jsp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-&gt; </a:t>
                      </a:r>
                      <a:r>
                        <a:rPr lang="ko-KR" altLang="en-US" sz="1000" b="0" baseline="0" dirty="0"/>
                        <a:t>상태 알림으로 출력</a:t>
                      </a:r>
                      <a:r>
                        <a:rPr lang="en-US" altLang="ko-KR" sz="1000" b="0" baseline="0" dirty="0"/>
                        <a:t>-&gt; </a:t>
                      </a:r>
                      <a:r>
                        <a:rPr lang="ko-KR" altLang="en-US" sz="1000" b="0" baseline="0" dirty="0"/>
                        <a:t>게시판 목록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⑥  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en-US" altLang="ko-KR" sz="1000" b="0" dirty="0" err="1"/>
                        <a:t>QnA</a:t>
                      </a:r>
                      <a:r>
                        <a:rPr lang="ko-KR" altLang="en-US" sz="1000" b="0" dirty="0"/>
                        <a:t> 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94" name="Picture 2" descr="C:\Users\soldesk\Desktop\pencil\QnA\작성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1111" y="1585370"/>
            <a:ext cx="4731905" cy="53247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 descr="C:\Users\soldesk\Desktop\pencil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829" y="1792468"/>
            <a:ext cx="3696986" cy="4687062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QnA_writePro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 err="1"/>
                        <a:t>작성중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글 수정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해당 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93300" y="1777325"/>
            <a:ext cx="77724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 algn="ctr">
              <a:spcBef>
                <a:spcPct val="50000"/>
              </a:spcBef>
            </a:pPr>
            <a:endParaRPr lang="ko-KR" altLang="ko-KR" sz="1400" b="1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1645700" y="1853525"/>
            <a:ext cx="838200" cy="457200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600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93300" y="2691725"/>
            <a:ext cx="11430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636300" y="2691725"/>
            <a:ext cx="66294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+mn-ea"/>
              </a:rPr>
              <a:t>어려운 </a:t>
            </a:r>
            <a:r>
              <a:rPr lang="en-US" altLang="ko-KR" sz="1400" dirty="0">
                <a:latin typeface="+mn-ea"/>
              </a:rPr>
              <a:t>UI/UX </a:t>
            </a:r>
            <a:r>
              <a:rPr lang="ko-KR" altLang="en-US" sz="1400" dirty="0">
                <a:latin typeface="+mn-ea"/>
              </a:rPr>
              <a:t>로 인한 사용 소외계층 발생 방지의 필요성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493300" y="3453725"/>
            <a:ext cx="1143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636300" y="3453725"/>
            <a:ext cx="6629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직관적이고 이해하기 쉬운 </a:t>
            </a:r>
            <a:r>
              <a:rPr lang="en-US" altLang="ko-KR" sz="1400" dirty="0">
                <a:latin typeface="+mn-ea"/>
              </a:rPr>
              <a:t>ICON</a:t>
            </a:r>
            <a:endParaRPr lang="ko-KR" altLang="en-US" sz="140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사용자 입장에서 디자인된 </a:t>
            </a:r>
            <a:r>
              <a:rPr lang="en-US" altLang="ko-KR" sz="1400" dirty="0">
                <a:latin typeface="+mn-ea"/>
              </a:rPr>
              <a:t>Component </a:t>
            </a:r>
            <a:r>
              <a:rPr lang="ko-KR" altLang="en-US" sz="1400" dirty="0">
                <a:latin typeface="+mn-ea"/>
              </a:rPr>
              <a:t>배치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실 사용자의 후기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경험 반영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사이트 내에서 충분한 정보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제공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493300" y="5358725"/>
            <a:ext cx="11430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636300" y="5358725"/>
            <a:ext cx="66294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전문가 및 일반 사용자들의 만족도 증가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누구에게나 쉬운 </a:t>
            </a:r>
            <a:r>
              <a:rPr lang="ko-KR" altLang="en-US" sz="1400" dirty="0" err="1">
                <a:latin typeface="+mn-ea"/>
              </a:rPr>
              <a:t>접근성으로</a:t>
            </a:r>
            <a:r>
              <a:rPr lang="ko-KR" altLang="en-US" sz="1400" dirty="0">
                <a:latin typeface="+mn-ea"/>
              </a:rPr>
              <a:t> 인한 사용자 수 증가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사용자 친밀성 형성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15204" y="1898893"/>
            <a:ext cx="474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</a:rPr>
              <a:t>쉽고 편리한 효율적인 </a:t>
            </a:r>
            <a:r>
              <a:rPr lang="en-US" altLang="ko-KR" dirty="0">
                <a:latin typeface="Times New Roman" panose="02020603050405020304" pitchFamily="18" charset="0"/>
              </a:rPr>
              <a:t>Web User Interface </a:t>
            </a:r>
            <a:r>
              <a:rPr lang="ko-KR" altLang="en-US" dirty="0">
                <a:latin typeface="Times New Roman" panose="02020603050405020304" pitchFamily="18" charset="0"/>
              </a:rPr>
              <a:t>구현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9055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QnA_read_admin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보기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자주하는 질문 목록으로 이동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사용자가 관리자 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버튼을 통해 게시물에 </a:t>
                      </a:r>
                      <a:r>
                        <a:rPr lang="ko-KR" altLang="en-US" sz="1000" b="0" dirty="0" err="1"/>
                        <a:t>답글을</a:t>
                      </a:r>
                      <a:r>
                        <a:rPr lang="ko-KR" altLang="en-US" sz="1000" b="0" dirty="0"/>
                        <a:t> 작성할 수 있음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  <a:r>
                        <a:rPr lang="ko-KR" altLang="en-US" sz="1000" b="0" dirty="0"/>
                        <a:t>사용자가 그 외 사용자들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버튼이 숨겨짐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290" name="Picture 2" descr="C:\Users\soldesk\Desktop\pencil\QnA\관리자 목록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144" y="1632030"/>
            <a:ext cx="5221243" cy="51044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QnA_read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보기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 err="1"/>
                        <a:t>QnA</a:t>
                      </a: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목록으로 이동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사용자가 작성자 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버튼을 통해 게시물을 수정할 수 있음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  <a:r>
                        <a:rPr lang="ko-KR" altLang="en-US" sz="1000" b="0" dirty="0"/>
                        <a:t>사용자가 다른 사용자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버튼이 숨겨짐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③    사용자가 작성자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버튼을 통해 게시물을 삭제할 수 있음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  <a:r>
                        <a:rPr lang="ko-KR" altLang="en-US" sz="1000" b="0" dirty="0"/>
                        <a:t>사용자가 일반 사용자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버튼이 숨겨짐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19" name="Picture 3" descr="C:\Users\soldesk\Desktop\pencil\QnA\읽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884" y="1610993"/>
            <a:ext cx="5254602" cy="5137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QnA_Modify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수정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 err="1"/>
                        <a:t>본글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해당 게시물은 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작성자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만 수정할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게시물의 카테고리를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콤보박스로</a:t>
                      </a:r>
                      <a:r>
                        <a:rPr lang="ko-KR" altLang="en-US" sz="1000" baseline="0" dirty="0"/>
                        <a:t> 선택한다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 유효성 검사 후 </a:t>
                      </a:r>
                      <a:r>
                        <a:rPr lang="en-US" altLang="ko-KR" sz="1000" b="0" dirty="0"/>
                        <a:t>QnAModifyPro.jsp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-&gt; </a:t>
                      </a:r>
                      <a:r>
                        <a:rPr lang="ko-KR" altLang="en-US" sz="1000" b="0" baseline="0" dirty="0"/>
                        <a:t>결과 알림으로 띄움</a:t>
                      </a:r>
                      <a:r>
                        <a:rPr lang="en-US" altLang="ko-KR" sz="1000" b="0" baseline="0" dirty="0"/>
                        <a:t>-&gt; </a:t>
                      </a:r>
                      <a:r>
                        <a:rPr lang="ko-KR" altLang="en-US" sz="1000" b="0" baseline="0" dirty="0"/>
                        <a:t>게시판 목록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en-US" altLang="ko-KR" sz="1000" b="0" dirty="0" err="1"/>
                        <a:t>QnA</a:t>
                      </a:r>
                      <a:r>
                        <a:rPr lang="ko-KR" altLang="en-US" sz="1000" b="0" dirty="0"/>
                        <a:t>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-</a:t>
                      </a:r>
                      <a:r>
                        <a:rPr lang="ko-KR" altLang="en-US" sz="1000" b="0" dirty="0" err="1"/>
                        <a:t>답글</a:t>
                      </a:r>
                      <a:endParaRPr lang="en-US" altLang="ko-KR" sz="1000" b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해당 게시물은 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관리자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만 수정할 수 있음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(</a:t>
                      </a:r>
                      <a:r>
                        <a:rPr lang="ko-KR" altLang="en-US" sz="1000" baseline="0" dirty="0" err="1"/>
                        <a:t>이하동일</a:t>
                      </a:r>
                      <a:r>
                        <a:rPr lang="en-US" altLang="ko-KR" sz="1000" baseline="0" dirty="0"/>
                        <a:t>)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42" name="Picture 2" descr="C:\Users\soldesk\Desktop\pencil\QnA\수정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5804" y="1667860"/>
            <a:ext cx="4791457" cy="53917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 descr="C:\Users\soldesk\Desktop\pencil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829" y="1792468"/>
            <a:ext cx="3696986" cy="4687062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QnA_ModifyPro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 err="1"/>
                        <a:t>수정중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글 수정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해당 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QnA_Delete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보기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 err="1"/>
                        <a:t>본글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해당 게시물은 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작성자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만 삭제할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클릭 시 해당 </a:t>
                      </a:r>
                      <a:r>
                        <a:rPr lang="ko-KR" altLang="en-US" sz="1000" dirty="0" err="1"/>
                        <a:t>게시글이</a:t>
                      </a:r>
                      <a:r>
                        <a:rPr lang="ko-KR" altLang="en-US" sz="1000" dirty="0"/>
                        <a:t> 삭제된다</a:t>
                      </a:r>
                      <a:r>
                        <a:rPr lang="en-US" altLang="ko-KR" sz="1000" dirty="0"/>
                        <a:t>. ‘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 </a:t>
                      </a:r>
                      <a:r>
                        <a:rPr lang="ko-KR" altLang="en-US" sz="1000" dirty="0"/>
                        <a:t>게시물이 삭제되었습니다</a:t>
                      </a:r>
                      <a:r>
                        <a:rPr lang="en-US" altLang="ko-KR" sz="1000" dirty="0"/>
                        <a:t>.’ </a:t>
                      </a:r>
                      <a:r>
                        <a:rPr lang="ko-KR" altLang="en-US" sz="1000" dirty="0"/>
                        <a:t>라는 알림창과 함께</a:t>
                      </a:r>
                      <a:r>
                        <a:rPr lang="en-US" altLang="ko-KR" sz="1000" dirty="0"/>
                        <a:t>‘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클릭</a:t>
                      </a:r>
                      <a:r>
                        <a:rPr lang="ko-KR" altLang="en-US" sz="1000" b="0" baseline="0" dirty="0"/>
                        <a:t> 시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꺼진다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-</a:t>
                      </a:r>
                      <a:r>
                        <a:rPr lang="ko-KR" altLang="en-US" sz="1000" b="0" dirty="0" err="1"/>
                        <a:t>답글</a:t>
                      </a:r>
                      <a:endParaRPr lang="en-US" altLang="ko-KR" sz="1000" b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해당 게시물은 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관리자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만 삭제할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 err="1"/>
                        <a:t>이하동일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268" name="Picture 4" descr="C:\Users\soldesk\Desktop\pencil\QnA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237" y="1796447"/>
            <a:ext cx="5196149" cy="5079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Contact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&gt;Contact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①    </a:t>
                      </a: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b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②</a:t>
                      </a:r>
                      <a:r>
                        <a:rPr lang="ko-KR" altLang="en-US" sz="1000" b="0" baseline="0" dirty="0"/>
                        <a:t>    </a:t>
                      </a: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3"/>
                      </a:pPr>
                      <a:r>
                        <a:rPr lang="en-US" altLang="ko-KR" sz="1000" b="0" dirty="0"/>
                        <a:t>‘</a:t>
                      </a:r>
                      <a:r>
                        <a:rPr lang="ko-KR" altLang="en-US" sz="1000" b="0" dirty="0"/>
                        <a:t>제목</a:t>
                      </a:r>
                      <a:r>
                        <a:rPr lang="en-US" altLang="ko-KR" sz="1000" b="0" dirty="0"/>
                        <a:t>’, ‘</a:t>
                      </a:r>
                      <a:r>
                        <a:rPr lang="ko-KR" altLang="en-US" sz="1000" b="0" dirty="0"/>
                        <a:t>내용</a:t>
                      </a:r>
                      <a:r>
                        <a:rPr lang="en-US" altLang="ko-KR" sz="1000" b="0" dirty="0"/>
                        <a:t>’, ‘</a:t>
                      </a:r>
                      <a:r>
                        <a:rPr lang="ko-KR" altLang="en-US" sz="1000" b="0" dirty="0"/>
                        <a:t>작성자이름</a:t>
                      </a:r>
                      <a:r>
                        <a:rPr lang="en-US" altLang="ko-KR" sz="1000" b="0" dirty="0"/>
                        <a:t>’,’</a:t>
                      </a:r>
                      <a:r>
                        <a:rPr lang="ko-KR" altLang="en-US" sz="1000" b="0" dirty="0"/>
                        <a:t>작성자 </a:t>
                      </a:r>
                      <a:r>
                        <a:rPr lang="ko-KR" altLang="en-US" sz="1000" b="0" dirty="0" err="1"/>
                        <a:t>이메일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을 관리자 이메일로 전송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3"/>
                      </a:pPr>
                      <a:endParaRPr lang="en-US" altLang="ko-KR" sz="1000" b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 startAt="3"/>
                        <a:tabLst/>
                        <a:defRPr/>
                      </a:pPr>
                      <a:r>
                        <a:rPr lang="ko-KR" altLang="en-US" sz="1000" b="0" baseline="0" dirty="0"/>
                        <a:t>커뮤니티의 다른 하위 게시판으로 이동한다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 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3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71" name="Picture 3" descr="C:\Users\soldesk\Desktop\pencil\FAQ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75" y="1591118"/>
            <a:ext cx="5924550" cy="5343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7267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 err="1">
                          <a:solidFill>
                            <a:srgbClr val="5F6066"/>
                          </a:solidFill>
                          <a:effectLst/>
                          <a:latin typeface="helvetica" panose="020B0604020202020204" pitchFamily="34" charset="0"/>
                        </a:rPr>
                        <a:t>Domestic_site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관련사이트 </a:t>
                      </a:r>
                      <a:r>
                        <a:rPr lang="en-US" altLang="ko-KR" sz="1000" dirty="0"/>
                        <a:t>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국내관련사이트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지점 은행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b="0" i="0" dirty="0" err="1">
                          <a:solidFill>
                            <a:srgbClr val="5F6066"/>
                          </a:solidFill>
                          <a:effectLst/>
                          <a:latin typeface="helvetica" panose="020B0604020202020204" pitchFamily="34" charset="0"/>
                        </a:rPr>
                        <a:t>Overseas_site.jsp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739EF2A5-DE43-46DC-90D0-7DFE3720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" y="2232404"/>
            <a:ext cx="5921799" cy="413889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DEAFCEF-055E-43C0-9EED-006B7388D24F}"/>
              </a:ext>
            </a:extLst>
          </p:cNvPr>
          <p:cNvSpPr/>
          <p:nvPr/>
        </p:nvSpPr>
        <p:spPr>
          <a:xfrm>
            <a:off x="103632" y="3157728"/>
            <a:ext cx="896112" cy="4206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26DBD2B-16EE-48EE-A56A-87B12033D619}"/>
              </a:ext>
            </a:extLst>
          </p:cNvPr>
          <p:cNvSpPr/>
          <p:nvPr/>
        </p:nvSpPr>
        <p:spPr>
          <a:xfrm>
            <a:off x="1215150" y="3569525"/>
            <a:ext cx="896112" cy="1551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8263F1-9AA6-4A1C-A85C-94CC33925022}"/>
              </a:ext>
            </a:extLst>
          </p:cNvPr>
          <p:cNvSpPr/>
          <p:nvPr/>
        </p:nvSpPr>
        <p:spPr>
          <a:xfrm>
            <a:off x="1116158" y="345015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BE17DE4-192D-42FC-9E58-9D327AEF9711}"/>
              </a:ext>
            </a:extLst>
          </p:cNvPr>
          <p:cNvSpPr/>
          <p:nvPr/>
        </p:nvSpPr>
        <p:spPr>
          <a:xfrm>
            <a:off x="16822" y="3059310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9349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749661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 err="1">
                          <a:solidFill>
                            <a:srgbClr val="5F6066"/>
                          </a:solidFill>
                          <a:effectLst/>
                          <a:latin typeface="helvetica" panose="020B0604020202020204" pitchFamily="34" charset="0"/>
                        </a:rPr>
                        <a:t>Overseas_site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관련사이트 </a:t>
                      </a:r>
                      <a:r>
                        <a:rPr lang="en-US" altLang="ko-KR" sz="1000" dirty="0"/>
                        <a:t>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해외관련사이트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지점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b="0" i="0" dirty="0" err="1">
                          <a:solidFill>
                            <a:srgbClr val="5F6066"/>
                          </a:solidFill>
                          <a:effectLst/>
                          <a:latin typeface="helvetica" panose="020B0604020202020204" pitchFamily="34" charset="0"/>
                        </a:rPr>
                        <a:t>Domestic_site.jsp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6999CA5-9750-4231-9B7A-23B2C1D7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" y="2222572"/>
            <a:ext cx="5921789" cy="413888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3466BC-4D75-4EF8-B812-02A07D43698B}"/>
              </a:ext>
            </a:extLst>
          </p:cNvPr>
          <p:cNvSpPr/>
          <p:nvPr/>
        </p:nvSpPr>
        <p:spPr>
          <a:xfrm>
            <a:off x="4135134" y="3655186"/>
            <a:ext cx="1369554" cy="1718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2BD2AE9-9574-47BF-BB0C-EC7086C7E4B5}"/>
              </a:ext>
            </a:extLst>
          </p:cNvPr>
          <p:cNvSpPr/>
          <p:nvPr/>
        </p:nvSpPr>
        <p:spPr>
          <a:xfrm>
            <a:off x="4036142" y="3535813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93CC71A-80A9-4767-BD38-F9452F0C81EB}"/>
              </a:ext>
            </a:extLst>
          </p:cNvPr>
          <p:cNvSpPr/>
          <p:nvPr/>
        </p:nvSpPr>
        <p:spPr>
          <a:xfrm>
            <a:off x="103632" y="3157728"/>
            <a:ext cx="896112" cy="4206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45A50C4-A223-4306-A8C4-4D7DFCAF2DE5}"/>
              </a:ext>
            </a:extLst>
          </p:cNvPr>
          <p:cNvSpPr/>
          <p:nvPr/>
        </p:nvSpPr>
        <p:spPr>
          <a:xfrm>
            <a:off x="16822" y="3059310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970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0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개인정보관리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baseline="0" dirty="0"/>
                        <a:t> &gt;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개인정보관리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 err="1"/>
                        <a:t>로그인을</a:t>
                      </a:r>
                      <a:r>
                        <a:rPr lang="ko-KR" altLang="en-US" sz="1000" dirty="0"/>
                        <a:t> 하지 않을 경우 로그인 페이지로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원하는 메뉴를 선택 할 수 있음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6" name="Picture 2" descr="C:\Users\soldesk\Desktop\Pencil\png\회원관리\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875" y="2322843"/>
            <a:ext cx="6096001" cy="4095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0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개인정보관리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baseline="0" dirty="0"/>
                        <a:t> &gt;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개인정보관리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회원정보 내역</a:t>
                      </a:r>
                      <a:r>
                        <a:rPr lang="en-US" altLang="ko-KR" sz="1000" baseline="0" dirty="0"/>
                        <a:t> -&gt; </a:t>
                      </a:r>
                      <a:r>
                        <a:rPr lang="ko-KR" altLang="en-US" sz="1000" baseline="0" dirty="0"/>
                        <a:t>회원마다 </a:t>
                      </a:r>
                      <a:r>
                        <a:rPr lang="en-US" altLang="ko-KR" sz="1000" baseline="0" dirty="0"/>
                        <a:t>Session</a:t>
                      </a:r>
                      <a:r>
                        <a:rPr lang="ko-KR" altLang="en-US" sz="1000" baseline="0" dirty="0"/>
                        <a:t>부여하여 본인 정보만 볼 수 있도록 함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</a:t>
                      </a:r>
                      <a:r>
                        <a:rPr lang="ko-KR" altLang="en-US" sz="1000" dirty="0"/>
                        <a:t>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회원정보수정 페이지로로 이동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9" name="Picture 3" descr="E:\팀프로젝트\Pencil\png\m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376" y="2001735"/>
            <a:ext cx="5572125" cy="4143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93300" y="1777325"/>
            <a:ext cx="77724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 algn="ctr">
              <a:spcBef>
                <a:spcPct val="50000"/>
              </a:spcBef>
            </a:pPr>
            <a:endParaRPr lang="ko-KR" altLang="ko-KR" sz="1400" b="1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1645700" y="1853525"/>
            <a:ext cx="838200" cy="457200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600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93300" y="2691725"/>
            <a:ext cx="11430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636300" y="2691725"/>
            <a:ext cx="66294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Times New Roman" pitchFamily="18" charset="0"/>
              </a:rPr>
              <a:t>-</a:t>
            </a:r>
            <a:r>
              <a:rPr lang="ko-KR" altLang="en-US" sz="1400" dirty="0">
                <a:latin typeface="Times New Roman" pitchFamily="18" charset="0"/>
              </a:rPr>
              <a:t>시장선점을 위한 고객확보 필요성</a:t>
            </a:r>
            <a:endParaRPr lang="en-US" altLang="ko-KR" sz="1400" dirty="0">
              <a:latin typeface="Times New Roman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Times New Roman" pitchFamily="18" charset="0"/>
              </a:rPr>
              <a:t>-</a:t>
            </a:r>
            <a:r>
              <a:rPr lang="ko-KR" altLang="en-US" sz="1400" dirty="0">
                <a:latin typeface="Times New Roman" pitchFamily="18" charset="0"/>
              </a:rPr>
              <a:t>사이트로 유입한 회원의 일탈을 방지할 장치 필요성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493300" y="3453725"/>
            <a:ext cx="1143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636300" y="3453725"/>
            <a:ext cx="6629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고객 유지를 위한 꾸준한 </a:t>
            </a:r>
            <a:r>
              <a:rPr lang="en-US" altLang="ko-KR" sz="1400" dirty="0">
                <a:latin typeface="+mn-ea"/>
              </a:rPr>
              <a:t>email </a:t>
            </a:r>
            <a:r>
              <a:rPr lang="ko-KR" altLang="en-US" sz="1400" dirty="0">
                <a:latin typeface="+mn-ea"/>
              </a:rPr>
              <a:t>알림 서비스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고객 맞춤의 상품 추천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고객과의 원활한 소통을 위한 고객센터 운영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400" dirty="0">
                <a:latin typeface="+mn-ea"/>
              </a:rPr>
              <a:t> Contact</a:t>
            </a:r>
            <a:r>
              <a:rPr lang="ko-KR" altLang="en-US" sz="1400" dirty="0">
                <a:latin typeface="+mn-ea"/>
              </a:rPr>
              <a:t>를 통한 공동 프로모션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기여 획득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493300" y="5358725"/>
            <a:ext cx="11430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636300" y="5358725"/>
            <a:ext cx="66294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고객 증가로 인한 수익 증대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고객의 신뢰 획득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최신 정보 획득 및 이를 통한 마케팅 전략 마련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17479" y="1898893"/>
            <a:ext cx="7180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50000"/>
              </a:spcBef>
            </a:pPr>
            <a:r>
              <a:rPr lang="ko-KR" altLang="en-US" dirty="0">
                <a:latin typeface="Times New Roman" panose="02020603050405020304" pitchFamily="18" charset="0"/>
              </a:rPr>
              <a:t>고객관리강화를 위한 개인 서비스 및</a:t>
            </a:r>
            <a:r>
              <a:rPr lang="en-US" altLang="ko-KR" dirty="0">
                <a:latin typeface="Times New Roman" panose="02020603050405020304" pitchFamily="18" charset="0"/>
              </a:rPr>
              <a:t> e-mail </a:t>
            </a:r>
            <a:r>
              <a:rPr lang="ko-KR" altLang="en-US" dirty="0">
                <a:latin typeface="Times New Roman" panose="02020603050405020304" pitchFamily="18" charset="0"/>
              </a:rPr>
              <a:t>맞춤형 서비스 구현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0556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2" name="Picture 4" descr="E:\팀프로젝트\Pencil\png\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85865"/>
            <a:ext cx="7612085" cy="4518601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962083" y="1059495"/>
          <a:ext cx="4479401" cy="3691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4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회원 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3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6.1.1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My Page &gt; </a:t>
                      </a:r>
                      <a:r>
                        <a:rPr lang="ko-KR" altLang="en-US" sz="1000" dirty="0"/>
                        <a:t>회원정보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7274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 &gt; </a:t>
                      </a:r>
                      <a:r>
                        <a:rPr lang="ko-KR" altLang="en-US" sz="1000" dirty="0"/>
                        <a:t>회원정보 수정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모든 항목은 빈칸일 경우 기존 정보로 대체됨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dirty="0"/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000" dirty="0"/>
                        <a:t>비밀번호 </a:t>
                      </a:r>
                      <a:r>
                        <a:rPr lang="ko-KR" altLang="en-US" sz="1000" dirty="0" err="1"/>
                        <a:t>매칭</a:t>
                      </a:r>
                      <a:r>
                        <a:rPr lang="ko-KR" altLang="en-US" sz="1000" dirty="0"/>
                        <a:t> 확인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2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000" dirty="0"/>
                        <a:t>이름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생년월일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휴대폰 번호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주소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 err="1"/>
                        <a:t>이메일</a:t>
                      </a:r>
                      <a:r>
                        <a:rPr lang="ko-KR" altLang="en-US" sz="1000" dirty="0"/>
                        <a:t> 형식에 맞추어 작성</a:t>
                      </a: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000" dirty="0"/>
                        <a:t>주소검색 창 생성 후 주소 검색 받아 자동 입력</a:t>
                      </a: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000" dirty="0" err="1"/>
                        <a:t>다시쓰기</a:t>
                      </a:r>
                      <a:r>
                        <a:rPr lang="ko-KR" altLang="en-US" sz="1000" dirty="0"/>
                        <a:t> 버튼을 누르면 모든 작성 항목이 사라짐</a:t>
                      </a: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000" baseline="0" dirty="0"/>
                        <a:t>작성된 폼 전송 후 </a:t>
                      </a:r>
                      <a:r>
                        <a:rPr lang="en-US" altLang="ko-KR" sz="1000" baseline="0" dirty="0" err="1"/>
                        <a:t>MyPage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화면으로 넘어감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000" dirty="0"/>
                        <a:t>관리자만 삭제할 수 있고 삭제 시 한번 더 </a:t>
                      </a:r>
                      <a:r>
                        <a:rPr lang="ko-KR" altLang="en-US" sz="1000" dirty="0" err="1"/>
                        <a:t>경고창을</a:t>
                      </a:r>
                      <a:r>
                        <a:rPr lang="ko-KR" altLang="en-US" sz="1000" dirty="0"/>
                        <a:t> 띄워 물어봄</a:t>
                      </a:r>
                      <a:endParaRPr lang="en-US" altLang="ko-KR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4" name="Picture 4" descr="C:\Users\soldesk\Desktop\Pencil\png\회원관리\my_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013" y="3336198"/>
            <a:ext cx="9323788" cy="3427809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202062" y="1552566"/>
          <a:ext cx="4479401" cy="2397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2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내가 작성한 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73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dirty="0"/>
                        <a:t> &gt; </a:t>
                      </a:r>
                      <a:r>
                        <a:rPr lang="ko-KR" altLang="en-US" sz="1000" dirty="0"/>
                        <a:t>내가 작성한 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3834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작성한 글 제목을 목록으로 모두 보여줌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baseline="0" dirty="0"/>
                        <a:t> 처리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9" name="Picture 5" descr="C:\Users\soldesk\Desktop\Pencil\png\회원관리\my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5202" y="3313208"/>
            <a:ext cx="9455068" cy="3520716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819579" y="1320746"/>
          <a:ext cx="4479401" cy="2326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0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가입 한 상품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792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가입한 상품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09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페이지를 통해 가입한 상품 조회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735780" y="1178248"/>
          <a:ext cx="4702630" cy="2311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89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관심상품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07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dirty="0"/>
                        <a:t> &gt; </a:t>
                      </a:r>
                      <a:r>
                        <a:rPr lang="ko-KR" altLang="en-US" sz="1000" dirty="0"/>
                        <a:t>관심상품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864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관심상품 내역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상품페이지로 연결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97" name="Picture 5" descr="C:\Users\soldesk\Desktop\Pencil\png\회원관리\my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34" y="2850077"/>
            <a:ext cx="10224654" cy="3995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099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뉴스와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제목을 누르면 뉴스 상세보기로 이동 됨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금융회사 정보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/>
                        <a:t>관련뉴스 합쳐서 보여짐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2,3.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검색하기 기능을 이용해 키워드로 검색 할 수 있다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Tool Tip)</a:t>
                      </a: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aseline="0" dirty="0"/>
                        <a:t>최소 한 글자 이상 입력</a:t>
                      </a:r>
                      <a:r>
                        <a:rPr lang="en-US" altLang="ko-KR" sz="1000" baseline="0" dirty="0"/>
                        <a:t> and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글자 까지 입력가능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   </a:t>
                      </a:r>
                      <a:r>
                        <a:rPr lang="ko-KR" altLang="en-US" sz="1000" dirty="0"/>
                        <a:t>글쓰기 버튼을 클릭하여 입력 화면으로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5.   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6.</a:t>
                      </a:r>
                      <a:r>
                        <a:rPr lang="en-US" altLang="ko-KR" sz="1000" baseline="0" dirty="0"/>
                        <a:t>   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ko-KR" altLang="en-US" sz="1000" dirty="0"/>
                        <a:t>글 입력 폼에서 금융회사 정보 혹은 관련뉴스 카테고리를 선택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</a:t>
                      </a:r>
                      <a:r>
                        <a:rPr lang="ko-KR" altLang="en-US" sz="1000" baseline="0" dirty="0"/>
                        <a:t>선택 된 카테고리에 따라 자동으로 분류됨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19" name="Picture 3" descr="C:\Users\soldesk\Desktop\Pencil\png\뉴스와정보\__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004" y="2375064"/>
            <a:ext cx="6740056" cy="4025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금융회사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 &gt; </a:t>
                      </a:r>
                      <a:r>
                        <a:rPr lang="ko-KR" altLang="en-US" sz="1000" dirty="0"/>
                        <a:t>금융회사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글 입력 폼에서 금융회사 정보 혹은 관련뉴스 카테고리를 선택 할 수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있다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선택된 카테고리에 따라 자동으로 분류됨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제목을 누르면 뉴스 상세보기로 이동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2,3.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검색하기 기능을 이용해 키워드로 검색 할 수 있다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Tool Tip)</a:t>
                      </a: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aseline="0" dirty="0"/>
                        <a:t>최소 한 글자 이상 입력</a:t>
                      </a:r>
                      <a:r>
                        <a:rPr lang="en-US" altLang="ko-KR" sz="1000" baseline="0" dirty="0"/>
                        <a:t> and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글자 까지 입력가능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/>
                        <a:t>글쓰기 버튼을 클릭하여 입력 화면으로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5.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6.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410" name="Picture 2" descr="C:\Users\soldesk\Desktop\Pencil\png\뉴스와정보\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95055"/>
            <a:ext cx="6555976" cy="39157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관련뉴스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관련뉴스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글 입력 폼에서 금융회사 정보 혹은 관련뉴스 카테고리를 선택 할 수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있다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선택된 카테고리에 따라 자동으로 분류됨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제목을 누르면 뉴스 상세보기로 이동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2,3.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제목을 검색하여 원하는 정보를 찾을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   </a:t>
                      </a:r>
                      <a:r>
                        <a:rPr lang="ko-KR" altLang="en-US" sz="1000" dirty="0"/>
                        <a:t>글쓰기 버튼을 클릭하여 입력 화면으로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5.   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6.</a:t>
                      </a:r>
                      <a:r>
                        <a:rPr lang="en-US" altLang="ko-KR" sz="1000" baseline="0" dirty="0"/>
                        <a:t>   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388" name="Picture 4" descr="C:\Users\soldesk\Desktop\Pencil\png\뉴스와정보\_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93419"/>
            <a:ext cx="6572621" cy="39257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5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뉴스와 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뉴스와 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 err="1"/>
                        <a:t>게시글</a:t>
                      </a:r>
                      <a:r>
                        <a:rPr lang="ko-KR" altLang="en-US" sz="1000" dirty="0"/>
                        <a:t> 제목입력 </a:t>
                      </a:r>
                      <a:r>
                        <a:rPr lang="en-US" altLang="ko-KR" sz="1000" dirty="0"/>
                        <a:t>-&gt; </a:t>
                      </a:r>
                      <a:r>
                        <a:rPr lang="ko-KR" altLang="en-US" sz="1000" dirty="0"/>
                        <a:t>목록에서 보임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카테고리 선택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ko-KR" altLang="en-US" sz="1000" dirty="0"/>
                        <a:t>뉴스와 정보에서 카테고리 별로 분류 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dirty="0"/>
                        <a:t>은행선택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dirty="0"/>
                        <a:t>중요도 선택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dirty="0"/>
                        <a:t>관련 내용 입력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첨부파일 있다면 등록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dirty="0"/>
                        <a:t>등록 </a:t>
                      </a:r>
                      <a:r>
                        <a:rPr lang="en-US" altLang="ko-KR" sz="1000" dirty="0"/>
                        <a:t>-&gt; </a:t>
                      </a:r>
                      <a:r>
                        <a:rPr lang="ko-KR" altLang="en-US" sz="1000" dirty="0"/>
                        <a:t>폼 전송됨 </a:t>
                      </a:r>
                      <a:r>
                        <a:rPr lang="en-US" altLang="ko-KR" sz="1000" dirty="0"/>
                        <a:t>-&gt; </a:t>
                      </a:r>
                      <a:r>
                        <a:rPr lang="ko-KR" altLang="en-US" sz="1000" dirty="0"/>
                        <a:t>목록에 보여짐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        취소 </a:t>
                      </a:r>
                      <a:r>
                        <a:rPr lang="en-US" altLang="ko-KR" sz="1000" baseline="0" dirty="0"/>
                        <a:t>-&gt; </a:t>
                      </a:r>
                      <a:r>
                        <a:rPr lang="ko-KR" altLang="en-US" sz="1000" baseline="0" dirty="0"/>
                        <a:t>등록취소</a:t>
                      </a:r>
                      <a:endParaRPr lang="en-US" altLang="ko-KR" sz="1000" i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292" name="Picture 4" descr="C:\Users\soldesk\Desktop\Pencil\png\뉴스와정보\_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950" y="1404425"/>
            <a:ext cx="5019675" cy="6048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378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뉴스와 정보 게시물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금융회사정보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게시글</a:t>
                      </a:r>
                      <a:r>
                        <a:rPr lang="ko-KR" altLang="en-US" sz="1000" dirty="0"/>
                        <a:t>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제목 및 작성자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카테고리 등 기본정보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000" dirty="0"/>
                        <a:t>목록 버튼 클릭 시 뉴스와 정보 목록으로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</a:t>
                      </a:r>
                      <a:r>
                        <a:rPr lang="ko-KR" altLang="en-US" sz="1000" baseline="0" dirty="0" err="1"/>
                        <a:t>댓글</a:t>
                      </a:r>
                      <a:r>
                        <a:rPr lang="ko-KR" altLang="en-US" sz="1000" baseline="0" dirty="0"/>
                        <a:t> 쓰기 버튼 클릭 시 회원들이 </a:t>
                      </a:r>
                      <a:r>
                        <a:rPr lang="ko-KR" altLang="en-US" sz="1000" baseline="0" dirty="0" err="1"/>
                        <a:t>댓글을</a:t>
                      </a:r>
                      <a:r>
                        <a:rPr lang="ko-KR" altLang="en-US" sz="1000" baseline="0" dirty="0"/>
                        <a:t> 입력 할 수 있음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baseline="0" dirty="0"/>
                        <a:t>수정버튼 클릭 시 수정화면으로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 startAt="3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baseline="0" dirty="0"/>
                        <a:t>삭제버튼 클릭 시 삭제 팝업 창 생성</a:t>
                      </a:r>
                      <a:r>
                        <a:rPr lang="en-US" altLang="ko-KR" sz="1000" baseline="0" dirty="0"/>
                        <a:t>     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38" name="Picture 2" descr="C:\Users\soldesk\Desktop\Pencil\png\뉴스와정보\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676" y="1490249"/>
            <a:ext cx="6257925" cy="5924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478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뉴스와정보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금융회사정보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게시글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수정하기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관련뉴스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관련뉴스 상세보기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수정하기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수정 할 게시물 제목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카테고리 선택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은행 및 중요도 선택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수정할 내용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첨부할 파일이 있다면 등록할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수정등록을 누르면 기존 항목이 수정항목으로 변경 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취소버튼을 누르면 내용은 사라지고 수정 전 항목으로 남음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269" name="Picture 5" descr="C:\Users\soldesk\Desktop\Pencil\png\뉴스와정보\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8350" y="1710212"/>
            <a:ext cx="4448175" cy="515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5493</TotalTime>
  <Words>8483</Words>
  <Application>Microsoft Office PowerPoint</Application>
  <PresentationFormat>사용자 지정</PresentationFormat>
  <Paragraphs>2673</Paragraphs>
  <Slides>117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8" baseType="lpstr">
      <vt:lpstr>HY견고딕</vt:lpstr>
      <vt:lpstr>Monotype Sorts</vt:lpstr>
      <vt:lpstr>굴림</vt:lpstr>
      <vt:lpstr>나눔바른고딕</vt:lpstr>
      <vt:lpstr>맑은 고딕</vt:lpstr>
      <vt:lpstr>Arial</vt:lpstr>
      <vt:lpstr>Calibri</vt:lpstr>
      <vt:lpstr>Calibri Light</vt:lpstr>
      <vt:lpstr>helvetica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전략수립</vt:lpstr>
      <vt:lpstr>전략수립</vt:lpstr>
      <vt:lpstr>전략수립</vt:lpstr>
      <vt:lpstr>전략수립</vt:lpstr>
      <vt:lpstr>전략수립</vt:lpstr>
      <vt:lpstr>전략수립</vt:lpstr>
      <vt:lpstr>전략수립</vt:lpstr>
      <vt:lpstr>전략수립</vt:lpstr>
      <vt:lpstr>전략수립</vt:lpstr>
      <vt:lpstr>전략수립</vt:lpstr>
      <vt:lpstr>PowerPoint 프레젠테이션</vt:lpstr>
      <vt:lpstr>메뉴구조도 2 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PowerPoint 프레젠테이션</vt:lpstr>
      <vt:lpstr>UI 및 시스템 설계</vt:lpstr>
      <vt:lpstr>UI 및 시스템 설계</vt:lpstr>
      <vt:lpstr>UI 및 시스템 설계</vt:lpstr>
      <vt:lpstr>PowerPoint 프레젠테이션</vt:lpstr>
      <vt:lpstr>UI 및 시스템 설계</vt:lpstr>
      <vt:lpstr>UML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zer549</dc:creator>
  <cp:lastModifiedBy>Heeji Kwon</cp:lastModifiedBy>
  <cp:revision>169</cp:revision>
  <dcterms:created xsi:type="dcterms:W3CDTF">2019-06-07T03:43:52Z</dcterms:created>
  <dcterms:modified xsi:type="dcterms:W3CDTF">2020-02-21T09:20:54Z</dcterms:modified>
</cp:coreProperties>
</file>